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45B7"/>
    <a:srgbClr val="E53A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B1F1E55-11BD-4871-93D7-9BD3C29AE4FB}" v="863" dt="2022-05-01T12:32:29.5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660"/>
  </p:normalViewPr>
  <p:slideViewPr>
    <p:cSldViewPr snapToGrid="0">
      <p:cViewPr varScale="1">
        <p:scale>
          <a:sx n="121" d="100"/>
          <a:sy n="121" d="100"/>
        </p:scale>
        <p:origin x="132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B9B34-08CC-4F8F-9166-BB1198D9A3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CDA5D2-E716-4983-8A2A-DD9C5A6378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66EBBB-7495-4271-A984-B5F7D87E3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997D2-5067-4E37-94F4-F280F3CA1A84}" type="datetimeFigureOut">
              <a:rPr lang="en-GB" smtClean="0"/>
              <a:t>18/05/2026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9E3884-DE45-4A69-A739-2A01F8CE3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33BCB2-457D-4607-BD7C-D4482B095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57222-1029-4F42-AC1E-D3FDC75E32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4915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75916-8EF5-4E0E-8811-A849FA45D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5D6AB7-E5DB-4E79-992F-AAF50769A4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3AF1A9-64B8-4F98-8E07-EC0C51847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997D2-5067-4E37-94F4-F280F3CA1A84}" type="datetimeFigureOut">
              <a:rPr lang="en-GB" smtClean="0"/>
              <a:t>18/05/2026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0A3451-A4C5-409C-8FBD-6F05A4C22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F08829-4FB8-49AA-B834-F7CEA3922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57222-1029-4F42-AC1E-D3FDC75E32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3252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FA4C27-272A-45EE-9B38-E78ED7F76D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186860-B89F-434D-8046-475E5CD36C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D33A6E-C0B1-4156-9FB1-E5333AE15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997D2-5067-4E37-94F4-F280F3CA1A84}" type="datetimeFigureOut">
              <a:rPr lang="en-GB" smtClean="0"/>
              <a:t>18/05/2026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007BBB-919A-46F5-B62B-31D384D40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ABBE27-1809-4078-8079-B25C123A5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57222-1029-4F42-AC1E-D3FDC75E32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4653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A3F51-D0B1-4747-80B7-7B6D124B8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C9733-4FCF-4A5D-9543-ABEEE33854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9D3BB6-D6D5-49CA-91E1-012FA06C2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997D2-5067-4E37-94F4-F280F3CA1A84}" type="datetimeFigureOut">
              <a:rPr lang="en-GB" smtClean="0"/>
              <a:t>18/05/2026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303580-157C-4C46-9935-A6B76F384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A1244D-878B-4E9F-A112-FD94E4725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57222-1029-4F42-AC1E-D3FDC75E32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7841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AA4FC-2EA6-4B39-BC6F-0D4C753CC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DD8AC7-F89E-472A-B819-CBE276C6E4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60E7FA-83DA-47D5-98A6-06B9F1A09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997D2-5067-4E37-94F4-F280F3CA1A84}" type="datetimeFigureOut">
              <a:rPr lang="en-GB" smtClean="0"/>
              <a:t>18/05/2026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B1EC1-E8A7-4773-9713-07B86FAAA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B61B6C-628A-469E-B5C0-406111F06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57222-1029-4F42-AC1E-D3FDC75E32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2594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397F7-77CE-4961-9BD8-BD449D21A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2F5B71-260F-46C8-B4F3-6697B65F2F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B162A4-BBEF-4CA0-A201-629B3B8067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FC058E-16C0-4729-BF3C-012D47FB9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997D2-5067-4E37-94F4-F280F3CA1A84}" type="datetimeFigureOut">
              <a:rPr lang="en-GB" smtClean="0"/>
              <a:t>18/05/2026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D13870-2BD6-4184-BECF-96E309515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B4BF08-A6B3-4135-81C0-C59016EE5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57222-1029-4F42-AC1E-D3FDC75E32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4764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9C6B4-9742-4324-916B-166E594DB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A301E5-022A-4BB8-B4A1-27592C6F63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44F265-9BB4-4E70-8905-28BCE47936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2DA779-EA98-471E-A3C0-3D04BCAF09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78FB26-7297-438C-8426-4CA403055E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620EDA-51AB-45C8-8ADD-A51D08494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997D2-5067-4E37-94F4-F280F3CA1A84}" type="datetimeFigureOut">
              <a:rPr lang="en-GB" smtClean="0"/>
              <a:t>18/05/2026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3E742E-59BF-4B10-ABB8-F6377E45B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6A8EE3-4E4F-478A-B860-F95255FF0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57222-1029-4F42-AC1E-D3FDC75E32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0516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639A4-3F31-4CD9-9435-FAC8D6720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252699-C61E-43AA-BDC4-C64E10A5C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997D2-5067-4E37-94F4-F280F3CA1A84}" type="datetimeFigureOut">
              <a:rPr lang="en-GB" smtClean="0"/>
              <a:t>18/05/2026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3084CB-0370-404B-929C-63FC2EE1E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EE2B09-3667-4BF4-89EB-05E2AFA6B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57222-1029-4F42-AC1E-D3FDC75E32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7784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47EE52-E8B7-4562-8BB2-2233D79E5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997D2-5067-4E37-94F4-F280F3CA1A84}" type="datetimeFigureOut">
              <a:rPr lang="en-GB" smtClean="0"/>
              <a:t>18/05/2026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9AEA24-8472-401E-9D29-DC21DE745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7372BF-B876-49A7-AE1B-892AD9D73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57222-1029-4F42-AC1E-D3FDC75E32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6413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4A224-BB08-4796-845D-BF3A4F624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C71A47-1A32-403C-BAD1-3C4060DF01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D3458A-8396-4B73-AA77-C9E61CBB46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269074-BE0D-4388-996E-DCA51EB16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997D2-5067-4E37-94F4-F280F3CA1A84}" type="datetimeFigureOut">
              <a:rPr lang="en-GB" smtClean="0"/>
              <a:t>18/05/2026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D0B650-75CD-45BF-99E9-9F54BE9BF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4294E7-7DE2-491C-ADBB-3E94A60E8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57222-1029-4F42-AC1E-D3FDC75E32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4589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3D2DA-4350-4EFA-9408-0BE275843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660E7C-BD68-458C-BC1B-3157FEB9CE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FC9F54-5923-48A6-8EC6-9E3463E940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B6D856-B4E4-428C-BBD4-74C888E8B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997D2-5067-4E37-94F4-F280F3CA1A84}" type="datetimeFigureOut">
              <a:rPr lang="en-GB" smtClean="0"/>
              <a:t>18/05/2026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8D3ED7-6B28-436D-B733-FAE3EA90D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AA0BD1-28F8-49DC-AAF9-A656CCFEB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57222-1029-4F42-AC1E-D3FDC75E32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3167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B7A118-2C36-4D33-9F31-4E6E1DF83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B8938D-1A6D-4F23-AA39-0F98C80C6D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83E3A3-8388-4FB6-ACBE-C9903D6406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3997D2-5067-4E37-94F4-F280F3CA1A84}" type="datetimeFigureOut">
              <a:rPr lang="en-GB" smtClean="0"/>
              <a:t>18/05/2026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09F3AC-437F-413E-B8B8-C0A8F9326F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684475-5FC9-41AD-AB41-6E6E45685A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D57222-1029-4F42-AC1E-D3FDC75E32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2165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slide" Target="slide5.xml"/><Relationship Id="rId7" Type="http://schemas.openxmlformats.org/officeDocument/2006/relationships/slide" Target="slide9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slide" Target="slide8.xml"/><Relationship Id="rId5" Type="http://schemas.openxmlformats.org/officeDocument/2006/relationships/slide" Target="slide7.xml"/><Relationship Id="rId10" Type="http://schemas.openxmlformats.org/officeDocument/2006/relationships/slide" Target="slide12.xml"/><Relationship Id="rId4" Type="http://schemas.openxmlformats.org/officeDocument/2006/relationships/slide" Target="slide6.xml"/><Relationship Id="rId9" Type="http://schemas.openxmlformats.org/officeDocument/2006/relationships/slide" Target="slide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B0E590C-163D-4D6E-9250-95A18CAF9175}"/>
              </a:ext>
            </a:extLst>
          </p:cNvPr>
          <p:cNvSpPr/>
          <p:nvPr/>
        </p:nvSpPr>
        <p:spPr>
          <a:xfrm>
            <a:off x="1524000" y="2311052"/>
            <a:ext cx="9317277" cy="2254685"/>
          </a:xfrm>
          <a:prstGeom prst="rect">
            <a:avLst/>
          </a:prstGeom>
          <a:solidFill>
            <a:schemeClr val="bg2">
              <a:alpha val="74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2485E8-4D88-4527-AC0D-2EDF134391B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8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Knowledge?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FB9C60-C3B9-46DE-A35F-D854FA7A923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Summer Preparation - Philosophy</a:t>
            </a:r>
          </a:p>
        </p:txBody>
      </p:sp>
    </p:spTree>
    <p:extLst>
      <p:ext uri="{BB962C8B-B14F-4D97-AF65-F5344CB8AC3E}">
        <p14:creationId xmlns:p14="http://schemas.microsoft.com/office/powerpoint/2010/main" val="24021263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5FBDB-90E9-4319-AA0E-5F2EBC8721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4619621" cy="3843666"/>
          </a:xfrm>
        </p:spPr>
        <p:txBody>
          <a:bodyPr>
            <a:normAutofit/>
          </a:bodyPr>
          <a:lstStyle/>
          <a:p>
            <a:r>
              <a:rPr lang="en-GB" sz="2400" dirty="0"/>
              <a:t>No lazy people pass exams</a:t>
            </a:r>
          </a:p>
          <a:p>
            <a:r>
              <a:rPr lang="en-GB" sz="2400" dirty="0"/>
              <a:t>Some students pass exams</a:t>
            </a:r>
          </a:p>
          <a:p>
            <a:r>
              <a:rPr lang="en-GB" sz="2400" dirty="0"/>
              <a:t>Some students are not lazy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FDAA7D-EC01-4295-92E3-6DC593FAF2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18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6" name="Action Button: Get Information 5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2B81EC6A-D103-4189-A765-568AADF4165A}"/>
              </a:ext>
            </a:extLst>
          </p:cNvPr>
          <p:cNvSpPr/>
          <p:nvPr/>
        </p:nvSpPr>
        <p:spPr>
          <a:xfrm>
            <a:off x="5809593" y="5987441"/>
            <a:ext cx="839244" cy="795403"/>
          </a:xfrm>
          <a:prstGeom prst="actionButtonInformation">
            <a:avLst/>
          </a:prstGeom>
          <a:solidFill>
            <a:srgbClr val="E53A23"/>
          </a:solidFill>
          <a:ln>
            <a:solidFill>
              <a:srgbClr val="E53A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3004DB-B7F2-461B-9678-958F2C1B88B9}"/>
              </a:ext>
            </a:extLst>
          </p:cNvPr>
          <p:cNvSpPr txBox="1"/>
          <p:nvPr/>
        </p:nvSpPr>
        <p:spPr>
          <a:xfrm>
            <a:off x="1944521" y="6078346"/>
            <a:ext cx="3932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For a reminder of what to do, click here: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71014F-A85D-4964-A0FF-EFBFED8E2490}"/>
              </a:ext>
            </a:extLst>
          </p:cNvPr>
          <p:cNvSpPr txBox="1"/>
          <p:nvPr/>
        </p:nvSpPr>
        <p:spPr>
          <a:xfrm>
            <a:off x="920664" y="963227"/>
            <a:ext cx="713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Amasis MT Pro Black" panose="02040A04050005020304" pitchFamily="18" charset="0"/>
              </a:rPr>
              <a:t>Q6</a:t>
            </a:r>
          </a:p>
        </p:txBody>
      </p:sp>
    </p:spTree>
    <p:extLst>
      <p:ext uri="{BB962C8B-B14F-4D97-AF65-F5344CB8AC3E}">
        <p14:creationId xmlns:p14="http://schemas.microsoft.com/office/powerpoint/2010/main" val="38888593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2EB1A0-DB33-426E-89C1-9B3918DFA5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017" b="19694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663587-E5DA-43CA-A6F9-CB3B01D86F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2452687"/>
          </a:xfrm>
        </p:spPr>
        <p:txBody>
          <a:bodyPr anchor="ctr">
            <a:normAutofit/>
          </a:bodyPr>
          <a:lstStyle/>
          <a:p>
            <a:r>
              <a:rPr lang="en-GB" sz="2400" dirty="0"/>
              <a:t>Everything has a cause</a:t>
            </a:r>
          </a:p>
          <a:p>
            <a:r>
              <a:rPr lang="en-GB" sz="2400" dirty="0"/>
              <a:t>The world is a ‘thing’</a:t>
            </a:r>
          </a:p>
          <a:p>
            <a:r>
              <a:rPr lang="en-GB" sz="2400" dirty="0"/>
              <a:t>The world is caused</a:t>
            </a:r>
          </a:p>
        </p:txBody>
      </p:sp>
      <p:sp>
        <p:nvSpPr>
          <p:cNvPr id="6" name="Action Button: Get Information 5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815717D8-254C-4B76-AE04-6A1F775ADFF3}"/>
              </a:ext>
            </a:extLst>
          </p:cNvPr>
          <p:cNvSpPr/>
          <p:nvPr/>
        </p:nvSpPr>
        <p:spPr>
          <a:xfrm>
            <a:off x="10878855" y="5789046"/>
            <a:ext cx="955800" cy="832981"/>
          </a:xfrm>
          <a:prstGeom prst="actionButtonInformation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E8EACE-7B18-4CDD-B839-5175BF7393DE}"/>
              </a:ext>
            </a:extLst>
          </p:cNvPr>
          <p:cNvSpPr txBox="1"/>
          <p:nvPr/>
        </p:nvSpPr>
        <p:spPr>
          <a:xfrm>
            <a:off x="6945933" y="6063108"/>
            <a:ext cx="3932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For a reminder of what to do, click here: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D4BCEF-2298-4F96-880E-851C8C4701E3}"/>
              </a:ext>
            </a:extLst>
          </p:cNvPr>
          <p:cNvSpPr txBox="1"/>
          <p:nvPr/>
        </p:nvSpPr>
        <p:spPr>
          <a:xfrm>
            <a:off x="532358" y="4119786"/>
            <a:ext cx="713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Amasis MT Pro Black" panose="02040A04050005020304" pitchFamily="18" charset="0"/>
              </a:rPr>
              <a:t>Q7</a:t>
            </a:r>
          </a:p>
        </p:txBody>
      </p:sp>
    </p:spTree>
    <p:extLst>
      <p:ext uri="{BB962C8B-B14F-4D97-AF65-F5344CB8AC3E}">
        <p14:creationId xmlns:p14="http://schemas.microsoft.com/office/powerpoint/2010/main" val="17410646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44FF11-64F3-4EF7-9E33-1C3E98A7D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525598" cy="3320668"/>
          </a:xfrm>
        </p:spPr>
        <p:txBody>
          <a:bodyPr>
            <a:normAutofit/>
          </a:bodyPr>
          <a:lstStyle/>
          <a:p>
            <a:r>
              <a:rPr lang="en-GB" sz="2400" dirty="0"/>
              <a:t>All complex things are designed</a:t>
            </a:r>
          </a:p>
          <a:p>
            <a:r>
              <a:rPr lang="en-GB" sz="2400" dirty="0"/>
              <a:t>The universe is a complex thing</a:t>
            </a:r>
          </a:p>
          <a:p>
            <a:r>
              <a:rPr lang="en-GB" sz="2400" dirty="0"/>
              <a:t>The universe is designed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15C0D9-186C-4D5A-876F-32E4A9D825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20" t="796" r="19027" b="-797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6" name="Action Button: Get Information 5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213BB492-4924-4D37-8AB6-1A9982486C59}"/>
              </a:ext>
            </a:extLst>
          </p:cNvPr>
          <p:cNvSpPr/>
          <p:nvPr/>
        </p:nvSpPr>
        <p:spPr>
          <a:xfrm>
            <a:off x="4440978" y="5811800"/>
            <a:ext cx="869199" cy="763534"/>
          </a:xfrm>
          <a:prstGeom prst="actionButtonInformation">
            <a:avLst/>
          </a:prstGeom>
          <a:solidFill>
            <a:srgbClr val="C345B7"/>
          </a:solidFill>
          <a:ln>
            <a:solidFill>
              <a:srgbClr val="C345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468BAB0-F806-451A-844F-09298CFBE4CD}"/>
              </a:ext>
            </a:extLst>
          </p:cNvPr>
          <p:cNvSpPr txBox="1"/>
          <p:nvPr/>
        </p:nvSpPr>
        <p:spPr>
          <a:xfrm>
            <a:off x="583213" y="5971785"/>
            <a:ext cx="3932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For a reminder of what to do, click here: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277743D-4E3E-4103-BA0E-4FD4462BE8DC}"/>
              </a:ext>
            </a:extLst>
          </p:cNvPr>
          <p:cNvSpPr txBox="1"/>
          <p:nvPr/>
        </p:nvSpPr>
        <p:spPr>
          <a:xfrm>
            <a:off x="583213" y="1829557"/>
            <a:ext cx="713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Amasis MT Pro Black" panose="02040A04050005020304" pitchFamily="18" charset="0"/>
              </a:rPr>
              <a:t>Q8</a:t>
            </a:r>
          </a:p>
        </p:txBody>
      </p:sp>
    </p:spTree>
    <p:extLst>
      <p:ext uri="{BB962C8B-B14F-4D97-AF65-F5344CB8AC3E}">
        <p14:creationId xmlns:p14="http://schemas.microsoft.com/office/powerpoint/2010/main" val="30766864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F1A0CA8-0E25-4D72-9CE6-A0378D22CB8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-1" b="8513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AADDDBD-06B4-416A-B149-04F486EDF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6294" y="135827"/>
            <a:ext cx="9265771" cy="622836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Deductive Arguments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408752C-E670-4806-B965-12036CF30D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2301" y="4222300"/>
            <a:ext cx="9565028" cy="1249240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400" dirty="0"/>
              <a:t>An argument in which the premises lead indisputably to the conclusion</a:t>
            </a:r>
          </a:p>
          <a:p>
            <a:r>
              <a:rPr lang="en-US" sz="2400" dirty="0"/>
              <a:t>If the premises are true and the logic is valid, then the conclusion must be true</a:t>
            </a:r>
          </a:p>
          <a:p>
            <a:r>
              <a:rPr lang="en-US" sz="2400" dirty="0"/>
              <a:t>It is illogical to accept the premises but not the conclusion of a deductive argument</a:t>
            </a:r>
          </a:p>
        </p:txBody>
      </p:sp>
    </p:spTree>
    <p:extLst>
      <p:ext uri="{BB962C8B-B14F-4D97-AF65-F5344CB8AC3E}">
        <p14:creationId xmlns:p14="http://schemas.microsoft.com/office/powerpoint/2010/main" val="28234782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753F0FB-5D2A-4657-A362-6525A160CBA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7294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B8D5B5-8590-4D41-8994-93DA01F6D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4457948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Inductive Arguments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0C4176-28C8-4B8A-8DBC-9BEBB6BDA0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94728" y="2434201"/>
            <a:ext cx="4059071" cy="3742762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400" dirty="0"/>
              <a:t>An argument in which the premises lead to a conclusion which is possible but not the only possibility</a:t>
            </a:r>
          </a:p>
          <a:p>
            <a:r>
              <a:rPr lang="en-US" sz="2400" dirty="0"/>
              <a:t>Here we must ask:</a:t>
            </a:r>
          </a:p>
          <a:p>
            <a:pPr lvl="1"/>
            <a:r>
              <a:rPr lang="en-US" dirty="0"/>
              <a:t>Are the premises true? </a:t>
            </a:r>
          </a:p>
          <a:p>
            <a:pPr lvl="1"/>
            <a:r>
              <a:rPr lang="en-US" dirty="0"/>
              <a:t>Is the argument valid? </a:t>
            </a:r>
          </a:p>
          <a:p>
            <a:pPr lvl="1"/>
            <a:r>
              <a:rPr lang="en-US" dirty="0"/>
              <a:t>How persuasive is it?</a:t>
            </a:r>
          </a:p>
        </p:txBody>
      </p:sp>
    </p:spTree>
    <p:extLst>
      <p:ext uri="{BB962C8B-B14F-4D97-AF65-F5344CB8AC3E}">
        <p14:creationId xmlns:p14="http://schemas.microsoft.com/office/powerpoint/2010/main" val="36691660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0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3DFD470-503B-4BB4-877E-6031B597DB4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4807" r="23010" b="4282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8" name="Rectangle 12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AFC528-535F-426A-A212-0BDD99C00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667" y="1155395"/>
            <a:ext cx="4173610" cy="112471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/>
              <a:t>Philosophical Proofs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BFB54C-44FB-4ECD-BAAF-5AD2FBDC74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093" y="2718054"/>
            <a:ext cx="4965181" cy="320725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 dirty="0"/>
              <a:t>Arguments for the existence of God that claim to be valid and sound</a:t>
            </a:r>
          </a:p>
          <a:p>
            <a:r>
              <a:rPr lang="en-US" sz="2400" dirty="0"/>
              <a:t>We will be considering:</a:t>
            </a:r>
          </a:p>
          <a:p>
            <a:pPr lvl="1"/>
            <a:r>
              <a:rPr lang="en-US" dirty="0"/>
              <a:t>The cosmological argument</a:t>
            </a:r>
          </a:p>
          <a:p>
            <a:pPr lvl="1"/>
            <a:r>
              <a:rPr lang="en-US" dirty="0"/>
              <a:t>The teleological argument</a:t>
            </a:r>
          </a:p>
          <a:p>
            <a:pPr lvl="1"/>
            <a:r>
              <a:rPr lang="en-US" dirty="0"/>
              <a:t>The ontological argument</a:t>
            </a:r>
          </a:p>
        </p:txBody>
      </p:sp>
    </p:spTree>
    <p:extLst>
      <p:ext uri="{BB962C8B-B14F-4D97-AF65-F5344CB8AC3E}">
        <p14:creationId xmlns:p14="http://schemas.microsoft.com/office/powerpoint/2010/main" val="28902564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0">
            <a:extLst>
              <a:ext uri="{FF2B5EF4-FFF2-40B4-BE49-F238E27FC236}">
                <a16:creationId xmlns:a16="http://schemas.microsoft.com/office/drawing/2014/main" id="{9F701746-0657-4467-BBD3-24051A715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D2DE791-C4C1-4533-905F-8C202CE9143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b="5661"/>
          <a:stretch/>
        </p:blipFill>
        <p:spPr>
          <a:xfrm>
            <a:off x="4559968" y="10"/>
            <a:ext cx="7632032" cy="6857990"/>
          </a:xfrm>
          <a:prstGeom prst="rect">
            <a:avLst/>
          </a:prstGeom>
        </p:spPr>
      </p:pic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117BEB00-3E3D-4F08-AF56-DB0D22FB5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 rot="10800000">
            <a:off x="1" y="0"/>
            <a:ext cx="4802188" cy="6858000"/>
          </a:xfrm>
          <a:custGeom>
            <a:avLst/>
            <a:gdLst>
              <a:gd name="connsiteX0" fmla="*/ 0 w 4802188"/>
              <a:gd name="connsiteY0" fmla="*/ 0 h 6858000"/>
              <a:gd name="connsiteX1" fmla="*/ 4802188 w 4802188"/>
              <a:gd name="connsiteY1" fmla="*/ 0 h 6858000"/>
              <a:gd name="connsiteX2" fmla="*/ 4802188 w 4802188"/>
              <a:gd name="connsiteY2" fmla="*/ 6858000 h 6858000"/>
              <a:gd name="connsiteX3" fmla="*/ 0 w 4802188"/>
              <a:gd name="connsiteY3" fmla="*/ 6858000 h 6858000"/>
              <a:gd name="connsiteX4" fmla="*/ 4763 w 4802188"/>
              <a:gd name="connsiteY4" fmla="*/ 6791325 h 6858000"/>
              <a:gd name="connsiteX5" fmla="*/ 12700 w 4802188"/>
              <a:gd name="connsiteY5" fmla="*/ 6735762 h 6858000"/>
              <a:gd name="connsiteX6" fmla="*/ 22225 w 4802188"/>
              <a:gd name="connsiteY6" fmla="*/ 6683375 h 6858000"/>
              <a:gd name="connsiteX7" fmla="*/ 38100 w 4802188"/>
              <a:gd name="connsiteY7" fmla="*/ 6640512 h 6858000"/>
              <a:gd name="connsiteX8" fmla="*/ 53975 w 4802188"/>
              <a:gd name="connsiteY8" fmla="*/ 6597650 h 6858000"/>
              <a:gd name="connsiteX9" fmla="*/ 73025 w 4802188"/>
              <a:gd name="connsiteY9" fmla="*/ 6561137 h 6858000"/>
              <a:gd name="connsiteX10" fmla="*/ 92075 w 4802188"/>
              <a:gd name="connsiteY10" fmla="*/ 6523037 h 6858000"/>
              <a:gd name="connsiteX11" fmla="*/ 109538 w 4802188"/>
              <a:gd name="connsiteY11" fmla="*/ 6488112 h 6858000"/>
              <a:gd name="connsiteX12" fmla="*/ 127000 w 4802188"/>
              <a:gd name="connsiteY12" fmla="*/ 6448425 h 6858000"/>
              <a:gd name="connsiteX13" fmla="*/ 142875 w 4802188"/>
              <a:gd name="connsiteY13" fmla="*/ 6407150 h 6858000"/>
              <a:gd name="connsiteX14" fmla="*/ 157163 w 4802188"/>
              <a:gd name="connsiteY14" fmla="*/ 6361112 h 6858000"/>
              <a:gd name="connsiteX15" fmla="*/ 168275 w 4802188"/>
              <a:gd name="connsiteY15" fmla="*/ 6311900 h 6858000"/>
              <a:gd name="connsiteX16" fmla="*/ 176213 w 4802188"/>
              <a:gd name="connsiteY16" fmla="*/ 6251575 h 6858000"/>
              <a:gd name="connsiteX17" fmla="*/ 179388 w 4802188"/>
              <a:gd name="connsiteY17" fmla="*/ 6183312 h 6858000"/>
              <a:gd name="connsiteX18" fmla="*/ 176213 w 4802188"/>
              <a:gd name="connsiteY18" fmla="*/ 6113462 h 6858000"/>
              <a:gd name="connsiteX19" fmla="*/ 168275 w 4802188"/>
              <a:gd name="connsiteY19" fmla="*/ 6056312 h 6858000"/>
              <a:gd name="connsiteX20" fmla="*/ 157163 w 4802188"/>
              <a:gd name="connsiteY20" fmla="*/ 6003925 h 6858000"/>
              <a:gd name="connsiteX21" fmla="*/ 142875 w 4802188"/>
              <a:gd name="connsiteY21" fmla="*/ 5956300 h 6858000"/>
              <a:gd name="connsiteX22" fmla="*/ 127000 w 4802188"/>
              <a:gd name="connsiteY22" fmla="*/ 5915025 h 6858000"/>
              <a:gd name="connsiteX23" fmla="*/ 107950 w 4802188"/>
              <a:gd name="connsiteY23" fmla="*/ 5876925 h 6858000"/>
              <a:gd name="connsiteX24" fmla="*/ 88900 w 4802188"/>
              <a:gd name="connsiteY24" fmla="*/ 5840412 h 6858000"/>
              <a:gd name="connsiteX25" fmla="*/ 69850 w 4802188"/>
              <a:gd name="connsiteY25" fmla="*/ 5802312 h 6858000"/>
              <a:gd name="connsiteX26" fmla="*/ 52388 w 4802188"/>
              <a:gd name="connsiteY26" fmla="*/ 5762625 h 6858000"/>
              <a:gd name="connsiteX27" fmla="*/ 34925 w 4802188"/>
              <a:gd name="connsiteY27" fmla="*/ 5721350 h 6858000"/>
              <a:gd name="connsiteX28" fmla="*/ 20638 w 4802188"/>
              <a:gd name="connsiteY28" fmla="*/ 5675312 h 6858000"/>
              <a:gd name="connsiteX29" fmla="*/ 11113 w 4802188"/>
              <a:gd name="connsiteY29" fmla="*/ 5622925 h 6858000"/>
              <a:gd name="connsiteX30" fmla="*/ 1588 w 4802188"/>
              <a:gd name="connsiteY30" fmla="*/ 5562600 h 6858000"/>
              <a:gd name="connsiteX31" fmla="*/ 0 w 4802188"/>
              <a:gd name="connsiteY31" fmla="*/ 5494337 h 6858000"/>
              <a:gd name="connsiteX32" fmla="*/ 1588 w 4802188"/>
              <a:gd name="connsiteY32" fmla="*/ 5426075 h 6858000"/>
              <a:gd name="connsiteX33" fmla="*/ 11113 w 4802188"/>
              <a:gd name="connsiteY33" fmla="*/ 5365750 h 6858000"/>
              <a:gd name="connsiteX34" fmla="*/ 20638 w 4802188"/>
              <a:gd name="connsiteY34" fmla="*/ 5313362 h 6858000"/>
              <a:gd name="connsiteX35" fmla="*/ 34925 w 4802188"/>
              <a:gd name="connsiteY35" fmla="*/ 5268912 h 6858000"/>
              <a:gd name="connsiteX36" fmla="*/ 52388 w 4802188"/>
              <a:gd name="connsiteY36" fmla="*/ 5226050 h 6858000"/>
              <a:gd name="connsiteX37" fmla="*/ 69850 w 4802188"/>
              <a:gd name="connsiteY37" fmla="*/ 5186362 h 6858000"/>
              <a:gd name="connsiteX38" fmla="*/ 88900 w 4802188"/>
              <a:gd name="connsiteY38" fmla="*/ 5149850 h 6858000"/>
              <a:gd name="connsiteX39" fmla="*/ 107950 w 4802188"/>
              <a:gd name="connsiteY39" fmla="*/ 5114925 h 6858000"/>
              <a:gd name="connsiteX40" fmla="*/ 127000 w 4802188"/>
              <a:gd name="connsiteY40" fmla="*/ 5075237 h 6858000"/>
              <a:gd name="connsiteX41" fmla="*/ 142875 w 4802188"/>
              <a:gd name="connsiteY41" fmla="*/ 5033962 h 6858000"/>
              <a:gd name="connsiteX42" fmla="*/ 157163 w 4802188"/>
              <a:gd name="connsiteY42" fmla="*/ 4987925 h 6858000"/>
              <a:gd name="connsiteX43" fmla="*/ 168275 w 4802188"/>
              <a:gd name="connsiteY43" fmla="*/ 4935537 h 6858000"/>
              <a:gd name="connsiteX44" fmla="*/ 176213 w 4802188"/>
              <a:gd name="connsiteY44" fmla="*/ 4875212 h 6858000"/>
              <a:gd name="connsiteX45" fmla="*/ 179388 w 4802188"/>
              <a:gd name="connsiteY45" fmla="*/ 4806950 h 6858000"/>
              <a:gd name="connsiteX46" fmla="*/ 176213 w 4802188"/>
              <a:gd name="connsiteY46" fmla="*/ 4738687 h 6858000"/>
              <a:gd name="connsiteX47" fmla="*/ 168275 w 4802188"/>
              <a:gd name="connsiteY47" fmla="*/ 4678362 h 6858000"/>
              <a:gd name="connsiteX48" fmla="*/ 157163 w 4802188"/>
              <a:gd name="connsiteY48" fmla="*/ 4625975 h 6858000"/>
              <a:gd name="connsiteX49" fmla="*/ 142875 w 4802188"/>
              <a:gd name="connsiteY49" fmla="*/ 4579937 h 6858000"/>
              <a:gd name="connsiteX50" fmla="*/ 127000 w 4802188"/>
              <a:gd name="connsiteY50" fmla="*/ 4537075 h 6858000"/>
              <a:gd name="connsiteX51" fmla="*/ 107950 w 4802188"/>
              <a:gd name="connsiteY51" fmla="*/ 4498975 h 6858000"/>
              <a:gd name="connsiteX52" fmla="*/ 69850 w 4802188"/>
              <a:gd name="connsiteY52" fmla="*/ 4424362 h 6858000"/>
              <a:gd name="connsiteX53" fmla="*/ 52388 w 4802188"/>
              <a:gd name="connsiteY53" fmla="*/ 4386262 h 6858000"/>
              <a:gd name="connsiteX54" fmla="*/ 34925 w 4802188"/>
              <a:gd name="connsiteY54" fmla="*/ 4343400 h 6858000"/>
              <a:gd name="connsiteX55" fmla="*/ 20638 w 4802188"/>
              <a:gd name="connsiteY55" fmla="*/ 4297362 h 6858000"/>
              <a:gd name="connsiteX56" fmla="*/ 11113 w 4802188"/>
              <a:gd name="connsiteY56" fmla="*/ 4244975 h 6858000"/>
              <a:gd name="connsiteX57" fmla="*/ 1588 w 4802188"/>
              <a:gd name="connsiteY57" fmla="*/ 4186237 h 6858000"/>
              <a:gd name="connsiteX58" fmla="*/ 0 w 4802188"/>
              <a:gd name="connsiteY58" fmla="*/ 4116387 h 6858000"/>
              <a:gd name="connsiteX59" fmla="*/ 1588 w 4802188"/>
              <a:gd name="connsiteY59" fmla="*/ 4048125 h 6858000"/>
              <a:gd name="connsiteX60" fmla="*/ 11113 w 4802188"/>
              <a:gd name="connsiteY60" fmla="*/ 3987800 h 6858000"/>
              <a:gd name="connsiteX61" fmla="*/ 20638 w 4802188"/>
              <a:gd name="connsiteY61" fmla="*/ 3935412 h 6858000"/>
              <a:gd name="connsiteX62" fmla="*/ 34925 w 4802188"/>
              <a:gd name="connsiteY62" fmla="*/ 3890962 h 6858000"/>
              <a:gd name="connsiteX63" fmla="*/ 52388 w 4802188"/>
              <a:gd name="connsiteY63" fmla="*/ 3848100 h 6858000"/>
              <a:gd name="connsiteX64" fmla="*/ 69850 w 4802188"/>
              <a:gd name="connsiteY64" fmla="*/ 3811587 h 6858000"/>
              <a:gd name="connsiteX65" fmla="*/ 107950 w 4802188"/>
              <a:gd name="connsiteY65" fmla="*/ 3736975 h 6858000"/>
              <a:gd name="connsiteX66" fmla="*/ 127000 w 4802188"/>
              <a:gd name="connsiteY66" fmla="*/ 3697287 h 6858000"/>
              <a:gd name="connsiteX67" fmla="*/ 142875 w 4802188"/>
              <a:gd name="connsiteY67" fmla="*/ 3656012 h 6858000"/>
              <a:gd name="connsiteX68" fmla="*/ 157163 w 4802188"/>
              <a:gd name="connsiteY68" fmla="*/ 3609975 h 6858000"/>
              <a:gd name="connsiteX69" fmla="*/ 168275 w 4802188"/>
              <a:gd name="connsiteY69" fmla="*/ 3557587 h 6858000"/>
              <a:gd name="connsiteX70" fmla="*/ 176213 w 4802188"/>
              <a:gd name="connsiteY70" fmla="*/ 3497262 h 6858000"/>
              <a:gd name="connsiteX71" fmla="*/ 179388 w 4802188"/>
              <a:gd name="connsiteY71" fmla="*/ 3427412 h 6858000"/>
              <a:gd name="connsiteX72" fmla="*/ 176213 w 4802188"/>
              <a:gd name="connsiteY72" fmla="*/ 3360737 h 6858000"/>
              <a:gd name="connsiteX73" fmla="*/ 168275 w 4802188"/>
              <a:gd name="connsiteY73" fmla="*/ 3300412 h 6858000"/>
              <a:gd name="connsiteX74" fmla="*/ 157163 w 4802188"/>
              <a:gd name="connsiteY74" fmla="*/ 3248025 h 6858000"/>
              <a:gd name="connsiteX75" fmla="*/ 142875 w 4802188"/>
              <a:gd name="connsiteY75" fmla="*/ 3201987 h 6858000"/>
              <a:gd name="connsiteX76" fmla="*/ 127000 w 4802188"/>
              <a:gd name="connsiteY76" fmla="*/ 3160712 h 6858000"/>
              <a:gd name="connsiteX77" fmla="*/ 107950 w 4802188"/>
              <a:gd name="connsiteY77" fmla="*/ 3121025 h 6858000"/>
              <a:gd name="connsiteX78" fmla="*/ 88900 w 4802188"/>
              <a:gd name="connsiteY78" fmla="*/ 3084512 h 6858000"/>
              <a:gd name="connsiteX79" fmla="*/ 69850 w 4802188"/>
              <a:gd name="connsiteY79" fmla="*/ 3046412 h 6858000"/>
              <a:gd name="connsiteX80" fmla="*/ 52388 w 4802188"/>
              <a:gd name="connsiteY80" fmla="*/ 3009900 h 6858000"/>
              <a:gd name="connsiteX81" fmla="*/ 34925 w 4802188"/>
              <a:gd name="connsiteY81" fmla="*/ 2967037 h 6858000"/>
              <a:gd name="connsiteX82" fmla="*/ 20638 w 4802188"/>
              <a:gd name="connsiteY82" fmla="*/ 2922587 h 6858000"/>
              <a:gd name="connsiteX83" fmla="*/ 11113 w 4802188"/>
              <a:gd name="connsiteY83" fmla="*/ 2868612 h 6858000"/>
              <a:gd name="connsiteX84" fmla="*/ 1588 w 4802188"/>
              <a:gd name="connsiteY84" fmla="*/ 2809875 h 6858000"/>
              <a:gd name="connsiteX85" fmla="*/ 0 w 4802188"/>
              <a:gd name="connsiteY85" fmla="*/ 2741612 h 6858000"/>
              <a:gd name="connsiteX86" fmla="*/ 1588 w 4802188"/>
              <a:gd name="connsiteY86" fmla="*/ 2671762 h 6858000"/>
              <a:gd name="connsiteX87" fmla="*/ 11113 w 4802188"/>
              <a:gd name="connsiteY87" fmla="*/ 2613025 h 6858000"/>
              <a:gd name="connsiteX88" fmla="*/ 20638 w 4802188"/>
              <a:gd name="connsiteY88" fmla="*/ 2560637 h 6858000"/>
              <a:gd name="connsiteX89" fmla="*/ 34925 w 4802188"/>
              <a:gd name="connsiteY89" fmla="*/ 2513012 h 6858000"/>
              <a:gd name="connsiteX90" fmla="*/ 52388 w 4802188"/>
              <a:gd name="connsiteY90" fmla="*/ 2471737 h 6858000"/>
              <a:gd name="connsiteX91" fmla="*/ 69850 w 4802188"/>
              <a:gd name="connsiteY91" fmla="*/ 2433637 h 6858000"/>
              <a:gd name="connsiteX92" fmla="*/ 88900 w 4802188"/>
              <a:gd name="connsiteY92" fmla="*/ 2395537 h 6858000"/>
              <a:gd name="connsiteX93" fmla="*/ 107950 w 4802188"/>
              <a:gd name="connsiteY93" fmla="*/ 2359025 h 6858000"/>
              <a:gd name="connsiteX94" fmla="*/ 127000 w 4802188"/>
              <a:gd name="connsiteY94" fmla="*/ 2319337 h 6858000"/>
              <a:gd name="connsiteX95" fmla="*/ 142875 w 4802188"/>
              <a:gd name="connsiteY95" fmla="*/ 2278062 h 6858000"/>
              <a:gd name="connsiteX96" fmla="*/ 157163 w 4802188"/>
              <a:gd name="connsiteY96" fmla="*/ 2232025 h 6858000"/>
              <a:gd name="connsiteX97" fmla="*/ 168275 w 4802188"/>
              <a:gd name="connsiteY97" fmla="*/ 2179637 h 6858000"/>
              <a:gd name="connsiteX98" fmla="*/ 176213 w 4802188"/>
              <a:gd name="connsiteY98" fmla="*/ 2119312 h 6858000"/>
              <a:gd name="connsiteX99" fmla="*/ 179388 w 4802188"/>
              <a:gd name="connsiteY99" fmla="*/ 2051050 h 6858000"/>
              <a:gd name="connsiteX100" fmla="*/ 176213 w 4802188"/>
              <a:gd name="connsiteY100" fmla="*/ 1982787 h 6858000"/>
              <a:gd name="connsiteX101" fmla="*/ 168275 w 4802188"/>
              <a:gd name="connsiteY101" fmla="*/ 1922462 h 6858000"/>
              <a:gd name="connsiteX102" fmla="*/ 157163 w 4802188"/>
              <a:gd name="connsiteY102" fmla="*/ 1870075 h 6858000"/>
              <a:gd name="connsiteX103" fmla="*/ 142875 w 4802188"/>
              <a:gd name="connsiteY103" fmla="*/ 1824037 h 6858000"/>
              <a:gd name="connsiteX104" fmla="*/ 127000 w 4802188"/>
              <a:gd name="connsiteY104" fmla="*/ 1782762 h 6858000"/>
              <a:gd name="connsiteX105" fmla="*/ 107950 w 4802188"/>
              <a:gd name="connsiteY105" fmla="*/ 1743075 h 6858000"/>
              <a:gd name="connsiteX106" fmla="*/ 88900 w 4802188"/>
              <a:gd name="connsiteY106" fmla="*/ 1708150 h 6858000"/>
              <a:gd name="connsiteX107" fmla="*/ 69850 w 4802188"/>
              <a:gd name="connsiteY107" fmla="*/ 1671637 h 6858000"/>
              <a:gd name="connsiteX108" fmla="*/ 52388 w 4802188"/>
              <a:gd name="connsiteY108" fmla="*/ 1631950 h 6858000"/>
              <a:gd name="connsiteX109" fmla="*/ 34925 w 4802188"/>
              <a:gd name="connsiteY109" fmla="*/ 1589087 h 6858000"/>
              <a:gd name="connsiteX110" fmla="*/ 20638 w 4802188"/>
              <a:gd name="connsiteY110" fmla="*/ 1544637 h 6858000"/>
              <a:gd name="connsiteX111" fmla="*/ 11113 w 4802188"/>
              <a:gd name="connsiteY111" fmla="*/ 1492250 h 6858000"/>
              <a:gd name="connsiteX112" fmla="*/ 1588 w 4802188"/>
              <a:gd name="connsiteY112" fmla="*/ 1431925 h 6858000"/>
              <a:gd name="connsiteX113" fmla="*/ 0 w 4802188"/>
              <a:gd name="connsiteY113" fmla="*/ 1363662 h 6858000"/>
              <a:gd name="connsiteX114" fmla="*/ 1588 w 4802188"/>
              <a:gd name="connsiteY114" fmla="*/ 1295400 h 6858000"/>
              <a:gd name="connsiteX115" fmla="*/ 11113 w 4802188"/>
              <a:gd name="connsiteY115" fmla="*/ 1235075 h 6858000"/>
              <a:gd name="connsiteX116" fmla="*/ 20638 w 4802188"/>
              <a:gd name="connsiteY116" fmla="*/ 1182687 h 6858000"/>
              <a:gd name="connsiteX117" fmla="*/ 34925 w 4802188"/>
              <a:gd name="connsiteY117" fmla="*/ 1136650 h 6858000"/>
              <a:gd name="connsiteX118" fmla="*/ 52388 w 4802188"/>
              <a:gd name="connsiteY118" fmla="*/ 1095375 h 6858000"/>
              <a:gd name="connsiteX119" fmla="*/ 69850 w 4802188"/>
              <a:gd name="connsiteY119" fmla="*/ 1055687 h 6858000"/>
              <a:gd name="connsiteX120" fmla="*/ 88900 w 4802188"/>
              <a:gd name="connsiteY120" fmla="*/ 1017587 h 6858000"/>
              <a:gd name="connsiteX121" fmla="*/ 107950 w 4802188"/>
              <a:gd name="connsiteY121" fmla="*/ 981075 h 6858000"/>
              <a:gd name="connsiteX122" fmla="*/ 127000 w 4802188"/>
              <a:gd name="connsiteY122" fmla="*/ 942975 h 6858000"/>
              <a:gd name="connsiteX123" fmla="*/ 142875 w 4802188"/>
              <a:gd name="connsiteY123" fmla="*/ 901700 h 6858000"/>
              <a:gd name="connsiteX124" fmla="*/ 157163 w 4802188"/>
              <a:gd name="connsiteY124" fmla="*/ 854075 h 6858000"/>
              <a:gd name="connsiteX125" fmla="*/ 168275 w 4802188"/>
              <a:gd name="connsiteY125" fmla="*/ 801687 h 6858000"/>
              <a:gd name="connsiteX126" fmla="*/ 176213 w 4802188"/>
              <a:gd name="connsiteY126" fmla="*/ 744537 h 6858000"/>
              <a:gd name="connsiteX127" fmla="*/ 179388 w 4802188"/>
              <a:gd name="connsiteY127" fmla="*/ 673100 h 6858000"/>
              <a:gd name="connsiteX128" fmla="*/ 176213 w 4802188"/>
              <a:gd name="connsiteY128" fmla="*/ 606425 h 6858000"/>
              <a:gd name="connsiteX129" fmla="*/ 168275 w 4802188"/>
              <a:gd name="connsiteY129" fmla="*/ 546100 h 6858000"/>
              <a:gd name="connsiteX130" fmla="*/ 157163 w 4802188"/>
              <a:gd name="connsiteY130" fmla="*/ 496887 h 6858000"/>
              <a:gd name="connsiteX131" fmla="*/ 142875 w 4802188"/>
              <a:gd name="connsiteY131" fmla="*/ 450850 h 6858000"/>
              <a:gd name="connsiteX132" fmla="*/ 127000 w 4802188"/>
              <a:gd name="connsiteY132" fmla="*/ 409575 h 6858000"/>
              <a:gd name="connsiteX133" fmla="*/ 109538 w 4802188"/>
              <a:gd name="connsiteY133" fmla="*/ 369887 h 6858000"/>
              <a:gd name="connsiteX134" fmla="*/ 92075 w 4802188"/>
              <a:gd name="connsiteY134" fmla="*/ 334962 h 6858000"/>
              <a:gd name="connsiteX135" fmla="*/ 73025 w 4802188"/>
              <a:gd name="connsiteY135" fmla="*/ 296862 h 6858000"/>
              <a:gd name="connsiteX136" fmla="*/ 53975 w 4802188"/>
              <a:gd name="connsiteY136" fmla="*/ 260350 h 6858000"/>
              <a:gd name="connsiteX137" fmla="*/ 38100 w 4802188"/>
              <a:gd name="connsiteY137" fmla="*/ 217487 h 6858000"/>
              <a:gd name="connsiteX138" fmla="*/ 22225 w 4802188"/>
              <a:gd name="connsiteY138" fmla="*/ 174625 h 6858000"/>
              <a:gd name="connsiteX139" fmla="*/ 12700 w 4802188"/>
              <a:gd name="connsiteY139" fmla="*/ 122237 h 6858000"/>
              <a:gd name="connsiteX140" fmla="*/ 4763 w 4802188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802188" h="6858000">
                <a:moveTo>
                  <a:pt x="0" y="0"/>
                </a:moveTo>
                <a:lnTo>
                  <a:pt x="4802188" y="0"/>
                </a:lnTo>
                <a:lnTo>
                  <a:pt x="4802188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15C742-1B65-40E9-ADC6-DE8E30CC2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36" y="662400"/>
            <a:ext cx="4321131" cy="149213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A Priori Arguments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1BE19B-39FB-489E-9F88-7B24763C55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8836" y="2286000"/>
            <a:ext cx="4321131" cy="3844800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400" dirty="0">
                <a:solidFill>
                  <a:schemeClr val="tx1">
                    <a:alpha val="60000"/>
                  </a:schemeClr>
                </a:solidFill>
              </a:rPr>
              <a:t>Based on acquired knowledge without, independent of or prior to experience</a:t>
            </a:r>
          </a:p>
          <a:p>
            <a:r>
              <a:rPr lang="en-US" sz="2400" dirty="0">
                <a:solidFill>
                  <a:schemeClr val="tx1">
                    <a:alpha val="60000"/>
                  </a:schemeClr>
                </a:solidFill>
              </a:rPr>
              <a:t>Rationalist</a:t>
            </a:r>
          </a:p>
          <a:p>
            <a:r>
              <a:rPr lang="en-US" sz="2400" dirty="0">
                <a:solidFill>
                  <a:schemeClr val="tx1">
                    <a:alpha val="60000"/>
                  </a:schemeClr>
                </a:solidFill>
              </a:rPr>
              <a:t>Relies on logic and reasoning</a:t>
            </a:r>
          </a:p>
          <a:p>
            <a:r>
              <a:rPr lang="en-US" sz="2400" dirty="0">
                <a:solidFill>
                  <a:schemeClr val="tx1">
                    <a:alpha val="60000"/>
                  </a:schemeClr>
                </a:solidFill>
              </a:rPr>
              <a:t>No empirical evidence</a:t>
            </a:r>
          </a:p>
          <a:p>
            <a:r>
              <a:rPr lang="en-US" sz="2400" dirty="0">
                <a:solidFill>
                  <a:schemeClr val="tx1">
                    <a:alpha val="60000"/>
                  </a:schemeClr>
                </a:solidFill>
              </a:rPr>
              <a:t>The ontological argument</a:t>
            </a:r>
          </a:p>
        </p:txBody>
      </p:sp>
    </p:spTree>
    <p:extLst>
      <p:ext uri="{BB962C8B-B14F-4D97-AF65-F5344CB8AC3E}">
        <p14:creationId xmlns:p14="http://schemas.microsoft.com/office/powerpoint/2010/main" val="16728620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DB88902-4688-417D-A2CF-B193A329499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1809" b="9956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D6147A-F23E-4F3B-AA37-922B01FB3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968" y="1920773"/>
            <a:ext cx="4913585" cy="134275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/>
              <a:t>A Posteriori Arguments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B9864C-DFE7-4F7D-AC32-BE9FB2726D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5005" y="3707214"/>
            <a:ext cx="4593021" cy="2619839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400" dirty="0"/>
              <a:t>Based on experience</a:t>
            </a:r>
          </a:p>
          <a:p>
            <a:r>
              <a:rPr lang="en-US" sz="2400" dirty="0"/>
              <a:t>Uses reason based on human experience of the world</a:t>
            </a:r>
          </a:p>
          <a:p>
            <a:r>
              <a:rPr lang="en-US" sz="2400" dirty="0"/>
              <a:t>Empiricist</a:t>
            </a:r>
          </a:p>
          <a:p>
            <a:r>
              <a:rPr lang="en-US" sz="2400" dirty="0"/>
              <a:t>Relies on empirical evidence</a:t>
            </a:r>
          </a:p>
          <a:p>
            <a:r>
              <a:rPr lang="en-US" sz="2400" dirty="0"/>
              <a:t>The cosmological argument</a:t>
            </a:r>
          </a:p>
          <a:p>
            <a:r>
              <a:rPr lang="en-US" sz="2400" dirty="0"/>
              <a:t>The teleological argument</a:t>
            </a:r>
          </a:p>
        </p:txBody>
      </p:sp>
    </p:spTree>
    <p:extLst>
      <p:ext uri="{BB962C8B-B14F-4D97-AF65-F5344CB8AC3E}">
        <p14:creationId xmlns:p14="http://schemas.microsoft.com/office/powerpoint/2010/main" val="41318773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765FB-1831-43D9-8ED7-6648DD69F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830" y="90179"/>
            <a:ext cx="4421873" cy="162232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Vocabulary you need to know: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F2F86A-7C05-480F-9015-D8CE714CBE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2830" y="1712500"/>
            <a:ext cx="4233633" cy="3189613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Epistemology</a:t>
            </a:r>
            <a:r>
              <a:rPr lang="en-US" sz="2400" dirty="0"/>
              <a:t> – The theory of  / study of knowledge</a:t>
            </a:r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Rationalism</a:t>
            </a:r>
            <a:r>
              <a:rPr lang="en-US" sz="2400" dirty="0"/>
              <a:t> – The view that the dominant foundation of knowledge is reason </a:t>
            </a:r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Empiricism</a:t>
            </a:r>
            <a:r>
              <a:rPr lang="en-US" sz="2400" dirty="0"/>
              <a:t> – The view that the dominant foundation of knowledge is experience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056D644-5C1F-4FDE-BA81-FB564FCC8A7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405862" y="1952641"/>
            <a:ext cx="6019331" cy="2949472"/>
          </a:xfrm>
          <a:prstGeom prst="rect">
            <a:avLst/>
          </a:prstGeom>
          <a:effectLst/>
        </p:spPr>
      </p:pic>
      <p:sp>
        <p:nvSpPr>
          <p:cNvPr id="7" name="Action Button: Go Forward or Next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314E0D4-A3DA-4DA8-BA30-BE211E063E35}"/>
              </a:ext>
            </a:extLst>
          </p:cNvPr>
          <p:cNvSpPr/>
          <p:nvPr/>
        </p:nvSpPr>
        <p:spPr>
          <a:xfrm>
            <a:off x="3782964" y="5999477"/>
            <a:ext cx="613776" cy="59498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8B5073-DAFF-4241-AFA7-720A8ADC6D3F}"/>
              </a:ext>
            </a:extLst>
          </p:cNvPr>
          <p:cNvSpPr txBox="1"/>
          <p:nvPr/>
        </p:nvSpPr>
        <p:spPr>
          <a:xfrm>
            <a:off x="235668" y="5910065"/>
            <a:ext cx="3547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For more vocabulary you need to know, click here:</a:t>
            </a:r>
          </a:p>
        </p:txBody>
      </p:sp>
    </p:spTree>
    <p:extLst>
      <p:ext uri="{BB962C8B-B14F-4D97-AF65-F5344CB8AC3E}">
        <p14:creationId xmlns:p14="http://schemas.microsoft.com/office/powerpoint/2010/main" val="33530278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765FB-1831-43D9-8ED7-6648DD69F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830" y="90179"/>
            <a:ext cx="4421873" cy="162232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Vocabulary you need to know: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F2F86A-7C05-480F-9015-D8CE714CBE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2830" y="1712500"/>
            <a:ext cx="4233633" cy="4511319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Valid</a:t>
            </a:r>
            <a:r>
              <a:rPr lang="en-US" sz="2400" dirty="0"/>
              <a:t> – An argument where there are no mistakes in logic</a:t>
            </a:r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Sound</a:t>
            </a:r>
            <a:r>
              <a:rPr lang="en-US" sz="2400" dirty="0"/>
              <a:t> – Where the logic is correct, and the premises are true</a:t>
            </a:r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Syllogism</a:t>
            </a:r>
            <a:r>
              <a:rPr lang="en-US" sz="2400" dirty="0"/>
              <a:t> – a three-line argument in which a conclusion is derived from two premises</a:t>
            </a:r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056D644-5C1F-4FDE-BA81-FB564FCC8A7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405862" y="1952641"/>
            <a:ext cx="6019331" cy="2949472"/>
          </a:xfrm>
          <a:prstGeom prst="rect">
            <a:avLst/>
          </a:prstGeom>
          <a:effectLst/>
        </p:spPr>
      </p:pic>
      <p:sp>
        <p:nvSpPr>
          <p:cNvPr id="7" name="Action Button: Go Forward or Next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314E0D4-A3DA-4DA8-BA30-BE211E063E35}"/>
              </a:ext>
            </a:extLst>
          </p:cNvPr>
          <p:cNvSpPr/>
          <p:nvPr/>
        </p:nvSpPr>
        <p:spPr>
          <a:xfrm>
            <a:off x="3782964" y="5999477"/>
            <a:ext cx="613776" cy="59498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8B5073-DAFF-4241-AFA7-720A8ADC6D3F}"/>
              </a:ext>
            </a:extLst>
          </p:cNvPr>
          <p:cNvSpPr txBox="1"/>
          <p:nvPr/>
        </p:nvSpPr>
        <p:spPr>
          <a:xfrm>
            <a:off x="235668" y="5910065"/>
            <a:ext cx="3547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For more vocabulary you need to know, click here:</a:t>
            </a:r>
          </a:p>
        </p:txBody>
      </p:sp>
    </p:spTree>
    <p:extLst>
      <p:ext uri="{BB962C8B-B14F-4D97-AF65-F5344CB8AC3E}">
        <p14:creationId xmlns:p14="http://schemas.microsoft.com/office/powerpoint/2010/main" val="33371285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95252-F800-436D-A87C-6BBCD0F97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Study of Knowledge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82A601-5E9F-4DE8-8510-02435BFE72D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The study of knowledge is called: </a:t>
            </a:r>
            <a:r>
              <a:rPr lang="en-GB" dirty="0">
                <a:highlight>
                  <a:srgbClr val="FFFF00"/>
                </a:highlight>
                <a:latin typeface="Cooper Black" panose="0208090404030B020404" pitchFamily="18" charset="0"/>
              </a:rPr>
              <a:t>Epistemology</a:t>
            </a:r>
          </a:p>
          <a:p>
            <a:r>
              <a:rPr lang="en-GB" dirty="0"/>
              <a:t>Knowledge = </a:t>
            </a:r>
          </a:p>
          <a:p>
            <a:pPr lvl="1"/>
            <a:r>
              <a:rPr lang="en-GB" dirty="0"/>
              <a:t>more than belief or suppositions</a:t>
            </a:r>
          </a:p>
          <a:p>
            <a:pPr lvl="1"/>
            <a:r>
              <a:rPr lang="en-GB" dirty="0"/>
              <a:t>something absolute</a:t>
            </a:r>
          </a:p>
          <a:p>
            <a:pPr lvl="1"/>
            <a:r>
              <a:rPr lang="en-GB" dirty="0"/>
              <a:t>cannot be logically disputed</a:t>
            </a:r>
          </a:p>
          <a:p>
            <a:r>
              <a:rPr lang="en-GB" dirty="0"/>
              <a:t>There are different views on how we can gain knowledge: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ABBF05-F454-4575-BC5D-44165743728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>
                <a:highlight>
                  <a:srgbClr val="FFFF00"/>
                </a:highlight>
                <a:latin typeface="Cooper Black" panose="0208090404030B020404" pitchFamily="18" charset="0"/>
              </a:rPr>
              <a:t>Rationalism</a:t>
            </a:r>
            <a:r>
              <a:rPr lang="en-GB" dirty="0">
                <a:highlight>
                  <a:srgbClr val="FFFF00"/>
                </a:highlight>
              </a:rPr>
              <a:t> </a:t>
            </a:r>
            <a:r>
              <a:rPr lang="en-GB" dirty="0"/>
              <a:t>–</a:t>
            </a:r>
            <a:r>
              <a:rPr lang="en-GB" dirty="0">
                <a:highlight>
                  <a:srgbClr val="FFFF00"/>
                </a:highlight>
              </a:rPr>
              <a:t> </a:t>
            </a:r>
          </a:p>
          <a:p>
            <a:pPr lvl="1"/>
            <a:r>
              <a:rPr lang="en-GB" dirty="0"/>
              <a:t>Knowledge is gained through reason / logic alone</a:t>
            </a:r>
          </a:p>
          <a:p>
            <a:pPr lvl="1"/>
            <a:r>
              <a:rPr lang="en-GB" dirty="0"/>
              <a:t>No reference to the empirical world is required</a:t>
            </a:r>
          </a:p>
          <a:p>
            <a:r>
              <a:rPr lang="en-GB" dirty="0">
                <a:highlight>
                  <a:srgbClr val="FFFF00"/>
                </a:highlight>
                <a:latin typeface="Cooper Black" panose="0208090404030B020404" pitchFamily="18" charset="0"/>
              </a:rPr>
              <a:t>Empiricism</a:t>
            </a:r>
            <a:r>
              <a:rPr lang="en-GB" dirty="0">
                <a:latin typeface="Cooper Black" panose="0208090404030B020404" pitchFamily="18" charset="0"/>
              </a:rPr>
              <a:t> </a:t>
            </a:r>
            <a:r>
              <a:rPr lang="en-GB" dirty="0"/>
              <a:t>– </a:t>
            </a:r>
          </a:p>
          <a:p>
            <a:pPr lvl="1"/>
            <a:r>
              <a:rPr lang="en-GB" dirty="0"/>
              <a:t>Knowledge is gained through sensory experience of the world</a:t>
            </a:r>
          </a:p>
          <a:p>
            <a:pPr lvl="1"/>
            <a:r>
              <a:rPr lang="en-GB" dirty="0"/>
              <a:t>E.g. scientific investigation</a:t>
            </a:r>
          </a:p>
        </p:txBody>
      </p:sp>
    </p:spTree>
    <p:extLst>
      <p:ext uri="{BB962C8B-B14F-4D97-AF65-F5344CB8AC3E}">
        <p14:creationId xmlns:p14="http://schemas.microsoft.com/office/powerpoint/2010/main" val="12052721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765FB-1831-43D9-8ED7-6648DD69F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830" y="90179"/>
            <a:ext cx="4421873" cy="162232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Vocabulary you need to know: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F2F86A-7C05-480F-9015-D8CE714CBE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2830" y="1712500"/>
            <a:ext cx="4233633" cy="4511319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Deductive</a:t>
            </a:r>
            <a:r>
              <a:rPr lang="en-US" sz="2000" dirty="0"/>
              <a:t> – An argument in which, if the premises are true, then the conclusion must be true</a:t>
            </a:r>
          </a:p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Inductive</a:t>
            </a:r>
            <a:r>
              <a:rPr lang="en-US" sz="2000" dirty="0"/>
              <a:t> – An argument constructed on true premises reaching a logically possible and persuasive conclusion</a:t>
            </a:r>
          </a:p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A priori </a:t>
            </a:r>
            <a:r>
              <a:rPr lang="en-US" sz="2000" dirty="0"/>
              <a:t>– Without or prior to experience; used of an argument which is based on acquired knowledge independent of or prior to experience</a:t>
            </a:r>
          </a:p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A posteriori </a:t>
            </a:r>
            <a:r>
              <a:rPr lang="en-US" sz="2000" dirty="0"/>
              <a:t>– Based on experience; used of an argument which is based on experience or empirical evidence</a:t>
            </a:r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056D644-5C1F-4FDE-BA81-FB564FCC8A7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405862" y="1952641"/>
            <a:ext cx="6019331" cy="294947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3298634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0317220-566F-4A92-93DD-FE48AAAD9F9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91" r="90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B1D4F77-A17C-43D7-B7FA-545148E4E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4332307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A8091B-2A54-4F6B-B3C1-81C168F59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906" y="640263"/>
            <a:ext cx="4148918" cy="1344975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200" dirty="0"/>
              <a:t>Philosophical Vocabulary – Activity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8E7BC6-1AED-479E-BCFD-013A353AC0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9905" y="2121763"/>
            <a:ext cx="4148919" cy="3773010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r>
              <a:rPr lang="en-US" sz="2400" dirty="0"/>
              <a:t>Read the worksheet provided</a:t>
            </a:r>
          </a:p>
          <a:p>
            <a:r>
              <a:rPr lang="en-US" sz="2400" dirty="0"/>
              <a:t>Find out the meaning of the following words and write a glossary definition for each one:</a:t>
            </a:r>
          </a:p>
          <a:p>
            <a:pPr algn="ctr"/>
            <a:r>
              <a:rPr lang="en-US" sz="2400" dirty="0"/>
              <a:t>Valid</a:t>
            </a:r>
          </a:p>
          <a:p>
            <a:pPr algn="ctr"/>
            <a:r>
              <a:rPr lang="en-US" sz="2400" dirty="0"/>
              <a:t>Sound </a:t>
            </a:r>
          </a:p>
          <a:p>
            <a:pPr algn="ctr"/>
            <a:r>
              <a:rPr lang="en-US" sz="2400" dirty="0"/>
              <a:t>Syllogism</a:t>
            </a:r>
          </a:p>
          <a:p>
            <a:pPr algn="ctr"/>
            <a:r>
              <a:rPr lang="en-US" sz="2400" dirty="0"/>
              <a:t>Deductive</a:t>
            </a:r>
          </a:p>
          <a:p>
            <a:pPr algn="ctr"/>
            <a:r>
              <a:rPr lang="en-US" sz="2400" dirty="0"/>
              <a:t>Inductive</a:t>
            </a:r>
          </a:p>
          <a:p>
            <a:pPr algn="ctr"/>
            <a:r>
              <a:rPr lang="en-US" sz="2400" dirty="0"/>
              <a:t>A priori</a:t>
            </a:r>
          </a:p>
          <a:p>
            <a:pPr algn="ctr"/>
            <a:r>
              <a:rPr lang="en-US" sz="2400" dirty="0"/>
              <a:t>A posteriori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1284995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CEB37A5-28C5-4288-8727-102B4EE23FD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64" r="9091" b="1423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6C7B4A1-154A-4DF0-AC46-F88D75A2E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7197772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5FD1B9-C31C-44F1-95AA-233FFD9F3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04" y="640263"/>
            <a:ext cx="6619811" cy="13449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Activity 2: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AB8CB2-B9AE-44C4-A989-43C8B274F7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4109" y="2121763"/>
            <a:ext cx="6620505" cy="377301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/>
              <a:t>Read the following examples of syllogistic arguments and decide:</a:t>
            </a:r>
          </a:p>
          <a:p>
            <a:r>
              <a:rPr lang="en-US" sz="2400" dirty="0"/>
              <a:t>Which are not valid? Why?</a:t>
            </a:r>
          </a:p>
          <a:p>
            <a:r>
              <a:rPr lang="en-US" sz="2400" dirty="0"/>
              <a:t>Which are not sound? Why?</a:t>
            </a:r>
          </a:p>
          <a:p>
            <a:r>
              <a:rPr lang="en-US" sz="2400" dirty="0"/>
              <a:t>Write out your answers for </a:t>
            </a:r>
            <a:r>
              <a:rPr lang="en-US" sz="2400"/>
              <a:t>each example</a:t>
            </a:r>
            <a:endParaRPr lang="en-US" sz="2400" dirty="0"/>
          </a:p>
          <a:p>
            <a:pPr marL="0"/>
            <a:endParaRPr lang="en-US" sz="2400" dirty="0"/>
          </a:p>
        </p:txBody>
      </p:sp>
      <p:sp>
        <p:nvSpPr>
          <p:cNvPr id="7" name="Action Button: Blank 6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8DDB3C2F-E076-4952-9286-D97DDE9EBD47}"/>
              </a:ext>
            </a:extLst>
          </p:cNvPr>
          <p:cNvSpPr/>
          <p:nvPr/>
        </p:nvSpPr>
        <p:spPr>
          <a:xfrm>
            <a:off x="544883" y="5367403"/>
            <a:ext cx="670142" cy="620038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Go to Q1</a:t>
            </a:r>
          </a:p>
        </p:txBody>
      </p:sp>
      <p:sp>
        <p:nvSpPr>
          <p:cNvPr id="8" name="Action Button: Blank 7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58BD33EF-1B15-4470-A60C-58A1B1C0C445}"/>
              </a:ext>
            </a:extLst>
          </p:cNvPr>
          <p:cNvSpPr/>
          <p:nvPr/>
        </p:nvSpPr>
        <p:spPr>
          <a:xfrm>
            <a:off x="1264251" y="5367403"/>
            <a:ext cx="670142" cy="620038"/>
          </a:xfrm>
          <a:prstGeom prst="actionButtonBlank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Go to Q2</a:t>
            </a:r>
          </a:p>
        </p:txBody>
      </p:sp>
      <p:sp>
        <p:nvSpPr>
          <p:cNvPr id="9" name="Action Button: Blank 8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69F3818C-5DB8-44F9-9356-54AC72392B19}"/>
              </a:ext>
            </a:extLst>
          </p:cNvPr>
          <p:cNvSpPr/>
          <p:nvPr/>
        </p:nvSpPr>
        <p:spPr>
          <a:xfrm>
            <a:off x="1981402" y="5367403"/>
            <a:ext cx="670142" cy="620038"/>
          </a:xfrm>
          <a:prstGeom prst="actionButtonBlank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Go to Q3</a:t>
            </a:r>
          </a:p>
        </p:txBody>
      </p:sp>
      <p:sp>
        <p:nvSpPr>
          <p:cNvPr id="10" name="Action Button: Blank 9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5A43B519-FC6E-4B8F-9D39-A486D6F578B9}"/>
              </a:ext>
            </a:extLst>
          </p:cNvPr>
          <p:cNvSpPr/>
          <p:nvPr/>
        </p:nvSpPr>
        <p:spPr>
          <a:xfrm>
            <a:off x="2706292" y="5367403"/>
            <a:ext cx="670142" cy="620038"/>
          </a:xfrm>
          <a:prstGeom prst="actionButtonBlan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Go to Q4</a:t>
            </a:r>
          </a:p>
        </p:txBody>
      </p:sp>
      <p:sp>
        <p:nvSpPr>
          <p:cNvPr id="12" name="Action Button: Blank 11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031AA896-7852-4BBA-94C4-B1D4BAD934FD}"/>
              </a:ext>
            </a:extLst>
          </p:cNvPr>
          <p:cNvSpPr/>
          <p:nvPr/>
        </p:nvSpPr>
        <p:spPr>
          <a:xfrm>
            <a:off x="3425660" y="5367403"/>
            <a:ext cx="670142" cy="620038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Go to Q5</a:t>
            </a:r>
          </a:p>
        </p:txBody>
      </p:sp>
      <p:sp>
        <p:nvSpPr>
          <p:cNvPr id="13" name="Action Button: Blank 12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9EF6CF09-CB57-42B5-AE71-01F4344F9066}"/>
              </a:ext>
            </a:extLst>
          </p:cNvPr>
          <p:cNvSpPr/>
          <p:nvPr/>
        </p:nvSpPr>
        <p:spPr>
          <a:xfrm>
            <a:off x="4146785" y="5367403"/>
            <a:ext cx="670142" cy="620038"/>
          </a:xfrm>
          <a:prstGeom prst="actionButtonBlank">
            <a:avLst/>
          </a:prstGeom>
          <a:solidFill>
            <a:srgbClr val="E53A2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Go to Q6</a:t>
            </a:r>
          </a:p>
        </p:txBody>
      </p:sp>
      <p:sp>
        <p:nvSpPr>
          <p:cNvPr id="14" name="Action Button: Blank 13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171B5DD0-3FC6-48AD-9B7E-C8B9939295D3}"/>
              </a:ext>
            </a:extLst>
          </p:cNvPr>
          <p:cNvSpPr/>
          <p:nvPr/>
        </p:nvSpPr>
        <p:spPr>
          <a:xfrm>
            <a:off x="4866153" y="5367403"/>
            <a:ext cx="670142" cy="620038"/>
          </a:xfrm>
          <a:prstGeom prst="actionButtonBlank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Go to Q7</a:t>
            </a:r>
          </a:p>
        </p:txBody>
      </p:sp>
      <p:sp>
        <p:nvSpPr>
          <p:cNvPr id="15" name="Action Button: Blank 14">
            <a:hlinkClick r:id="rId10" action="ppaction://hlinksldjump" highlightClick="1"/>
            <a:extLst>
              <a:ext uri="{FF2B5EF4-FFF2-40B4-BE49-F238E27FC236}">
                <a16:creationId xmlns:a16="http://schemas.microsoft.com/office/drawing/2014/main" id="{E951336B-69DF-473F-9F7B-CD4250A1C369}"/>
              </a:ext>
            </a:extLst>
          </p:cNvPr>
          <p:cNvSpPr/>
          <p:nvPr/>
        </p:nvSpPr>
        <p:spPr>
          <a:xfrm>
            <a:off x="5579235" y="5367403"/>
            <a:ext cx="662307" cy="620038"/>
          </a:xfrm>
          <a:prstGeom prst="actionButtonBlank">
            <a:avLst/>
          </a:prstGeom>
          <a:solidFill>
            <a:srgbClr val="C345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Go to Q8</a:t>
            </a:r>
          </a:p>
        </p:txBody>
      </p:sp>
    </p:spTree>
    <p:extLst>
      <p:ext uri="{BB962C8B-B14F-4D97-AF65-F5344CB8AC3E}">
        <p14:creationId xmlns:p14="http://schemas.microsoft.com/office/powerpoint/2010/main" val="34479849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tack of books&#10;&#10;Description automatically generated with medium confidence">
            <a:extLst>
              <a:ext uri="{FF2B5EF4-FFF2-40B4-BE49-F238E27FC236}">
                <a16:creationId xmlns:a16="http://schemas.microsoft.com/office/drawing/2014/main" id="{85AF76FE-B17A-4F6A-9B8F-9631252E24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91" r="90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6C7B4A1-154A-4DF0-AC46-F88D75A2E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7197772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E4F7A8-E474-479D-8A46-6066ED328B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109" y="2121763"/>
            <a:ext cx="6620505" cy="3773010"/>
          </a:xfrm>
        </p:spPr>
        <p:txBody>
          <a:bodyPr>
            <a:normAutofit/>
          </a:bodyPr>
          <a:lstStyle/>
          <a:p>
            <a:r>
              <a:rPr lang="en-GB" sz="2400" dirty="0"/>
              <a:t>All books from that store are new</a:t>
            </a:r>
          </a:p>
          <a:p>
            <a:r>
              <a:rPr lang="en-GB" sz="2400" dirty="0"/>
              <a:t>These books are from that store</a:t>
            </a:r>
          </a:p>
          <a:p>
            <a:r>
              <a:rPr lang="en-GB" sz="2400" dirty="0"/>
              <a:t>Therefore these books are new</a:t>
            </a:r>
          </a:p>
        </p:txBody>
      </p:sp>
      <p:sp>
        <p:nvSpPr>
          <p:cNvPr id="8" name="Action Button: Get Information 7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DE3BDB97-781E-4E81-8AFC-6F31BC5FA6FD}"/>
              </a:ext>
            </a:extLst>
          </p:cNvPr>
          <p:cNvSpPr/>
          <p:nvPr/>
        </p:nvSpPr>
        <p:spPr>
          <a:xfrm>
            <a:off x="6588690" y="5411243"/>
            <a:ext cx="782877" cy="726509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FF263B-7C30-4144-B6CE-3940083BAAAB}"/>
              </a:ext>
            </a:extLst>
          </p:cNvPr>
          <p:cNvSpPr txBox="1"/>
          <p:nvPr/>
        </p:nvSpPr>
        <p:spPr>
          <a:xfrm>
            <a:off x="2655768" y="5589831"/>
            <a:ext cx="3932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For a reminder of what to do, click here: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CB28EF-4D37-4D69-AB9E-31FBF522005E}"/>
              </a:ext>
            </a:extLst>
          </p:cNvPr>
          <p:cNvSpPr txBox="1"/>
          <p:nvPr/>
        </p:nvSpPr>
        <p:spPr>
          <a:xfrm>
            <a:off x="920664" y="963227"/>
            <a:ext cx="713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Amasis MT Pro Black" panose="02040A04050005020304" pitchFamily="18" charset="0"/>
              </a:rPr>
              <a:t>Q1</a:t>
            </a:r>
          </a:p>
        </p:txBody>
      </p:sp>
    </p:spTree>
    <p:extLst>
      <p:ext uri="{BB962C8B-B14F-4D97-AF65-F5344CB8AC3E}">
        <p14:creationId xmlns:p14="http://schemas.microsoft.com/office/powerpoint/2010/main" val="3283820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9">
            <a:extLst>
              <a:ext uri="{FF2B5EF4-FFF2-40B4-BE49-F238E27FC236}">
                <a16:creationId xmlns:a16="http://schemas.microsoft.com/office/drawing/2014/main" id="{35F0E358-1E49-4920-80D8-C3D1387088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7" name="Rectangle 11">
            <a:extLst>
              <a:ext uri="{FF2B5EF4-FFF2-40B4-BE49-F238E27FC236}">
                <a16:creationId xmlns:a16="http://schemas.microsoft.com/office/drawing/2014/main" id="{E2D2362D-7010-4036-B9CA-03DFC8EB3B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C85BF5E-2BD6-4E5B-8EA3-420B45BB03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7389812" y="0"/>
            <a:ext cx="4802188" cy="6858000"/>
          </a:xfrm>
          <a:custGeom>
            <a:avLst/>
            <a:gdLst>
              <a:gd name="connsiteX0" fmla="*/ 0 w 4802188"/>
              <a:gd name="connsiteY0" fmla="*/ 0 h 6858000"/>
              <a:gd name="connsiteX1" fmla="*/ 4802188 w 4802188"/>
              <a:gd name="connsiteY1" fmla="*/ 0 h 6858000"/>
              <a:gd name="connsiteX2" fmla="*/ 4802188 w 4802188"/>
              <a:gd name="connsiteY2" fmla="*/ 6858000 h 6858000"/>
              <a:gd name="connsiteX3" fmla="*/ 0 w 4802188"/>
              <a:gd name="connsiteY3" fmla="*/ 6858000 h 6858000"/>
              <a:gd name="connsiteX4" fmla="*/ 4763 w 4802188"/>
              <a:gd name="connsiteY4" fmla="*/ 6791325 h 6858000"/>
              <a:gd name="connsiteX5" fmla="*/ 12700 w 4802188"/>
              <a:gd name="connsiteY5" fmla="*/ 6735762 h 6858000"/>
              <a:gd name="connsiteX6" fmla="*/ 22225 w 4802188"/>
              <a:gd name="connsiteY6" fmla="*/ 6683375 h 6858000"/>
              <a:gd name="connsiteX7" fmla="*/ 38100 w 4802188"/>
              <a:gd name="connsiteY7" fmla="*/ 6640512 h 6858000"/>
              <a:gd name="connsiteX8" fmla="*/ 53975 w 4802188"/>
              <a:gd name="connsiteY8" fmla="*/ 6597650 h 6858000"/>
              <a:gd name="connsiteX9" fmla="*/ 73025 w 4802188"/>
              <a:gd name="connsiteY9" fmla="*/ 6561137 h 6858000"/>
              <a:gd name="connsiteX10" fmla="*/ 92075 w 4802188"/>
              <a:gd name="connsiteY10" fmla="*/ 6523037 h 6858000"/>
              <a:gd name="connsiteX11" fmla="*/ 109538 w 4802188"/>
              <a:gd name="connsiteY11" fmla="*/ 6488112 h 6858000"/>
              <a:gd name="connsiteX12" fmla="*/ 127000 w 4802188"/>
              <a:gd name="connsiteY12" fmla="*/ 6448425 h 6858000"/>
              <a:gd name="connsiteX13" fmla="*/ 142875 w 4802188"/>
              <a:gd name="connsiteY13" fmla="*/ 6407150 h 6858000"/>
              <a:gd name="connsiteX14" fmla="*/ 157163 w 4802188"/>
              <a:gd name="connsiteY14" fmla="*/ 6361112 h 6858000"/>
              <a:gd name="connsiteX15" fmla="*/ 168275 w 4802188"/>
              <a:gd name="connsiteY15" fmla="*/ 6311900 h 6858000"/>
              <a:gd name="connsiteX16" fmla="*/ 176213 w 4802188"/>
              <a:gd name="connsiteY16" fmla="*/ 6251575 h 6858000"/>
              <a:gd name="connsiteX17" fmla="*/ 179388 w 4802188"/>
              <a:gd name="connsiteY17" fmla="*/ 6183312 h 6858000"/>
              <a:gd name="connsiteX18" fmla="*/ 176213 w 4802188"/>
              <a:gd name="connsiteY18" fmla="*/ 6113462 h 6858000"/>
              <a:gd name="connsiteX19" fmla="*/ 168275 w 4802188"/>
              <a:gd name="connsiteY19" fmla="*/ 6056312 h 6858000"/>
              <a:gd name="connsiteX20" fmla="*/ 157163 w 4802188"/>
              <a:gd name="connsiteY20" fmla="*/ 6003925 h 6858000"/>
              <a:gd name="connsiteX21" fmla="*/ 142875 w 4802188"/>
              <a:gd name="connsiteY21" fmla="*/ 5956300 h 6858000"/>
              <a:gd name="connsiteX22" fmla="*/ 127000 w 4802188"/>
              <a:gd name="connsiteY22" fmla="*/ 5915025 h 6858000"/>
              <a:gd name="connsiteX23" fmla="*/ 107950 w 4802188"/>
              <a:gd name="connsiteY23" fmla="*/ 5876925 h 6858000"/>
              <a:gd name="connsiteX24" fmla="*/ 88900 w 4802188"/>
              <a:gd name="connsiteY24" fmla="*/ 5840412 h 6858000"/>
              <a:gd name="connsiteX25" fmla="*/ 69850 w 4802188"/>
              <a:gd name="connsiteY25" fmla="*/ 5802312 h 6858000"/>
              <a:gd name="connsiteX26" fmla="*/ 52388 w 4802188"/>
              <a:gd name="connsiteY26" fmla="*/ 5762625 h 6858000"/>
              <a:gd name="connsiteX27" fmla="*/ 34925 w 4802188"/>
              <a:gd name="connsiteY27" fmla="*/ 5721350 h 6858000"/>
              <a:gd name="connsiteX28" fmla="*/ 20638 w 4802188"/>
              <a:gd name="connsiteY28" fmla="*/ 5675312 h 6858000"/>
              <a:gd name="connsiteX29" fmla="*/ 11113 w 4802188"/>
              <a:gd name="connsiteY29" fmla="*/ 5622925 h 6858000"/>
              <a:gd name="connsiteX30" fmla="*/ 1588 w 4802188"/>
              <a:gd name="connsiteY30" fmla="*/ 5562600 h 6858000"/>
              <a:gd name="connsiteX31" fmla="*/ 0 w 4802188"/>
              <a:gd name="connsiteY31" fmla="*/ 5494337 h 6858000"/>
              <a:gd name="connsiteX32" fmla="*/ 1588 w 4802188"/>
              <a:gd name="connsiteY32" fmla="*/ 5426075 h 6858000"/>
              <a:gd name="connsiteX33" fmla="*/ 11113 w 4802188"/>
              <a:gd name="connsiteY33" fmla="*/ 5365750 h 6858000"/>
              <a:gd name="connsiteX34" fmla="*/ 20638 w 4802188"/>
              <a:gd name="connsiteY34" fmla="*/ 5313362 h 6858000"/>
              <a:gd name="connsiteX35" fmla="*/ 34925 w 4802188"/>
              <a:gd name="connsiteY35" fmla="*/ 5268912 h 6858000"/>
              <a:gd name="connsiteX36" fmla="*/ 52388 w 4802188"/>
              <a:gd name="connsiteY36" fmla="*/ 5226050 h 6858000"/>
              <a:gd name="connsiteX37" fmla="*/ 69850 w 4802188"/>
              <a:gd name="connsiteY37" fmla="*/ 5186362 h 6858000"/>
              <a:gd name="connsiteX38" fmla="*/ 88900 w 4802188"/>
              <a:gd name="connsiteY38" fmla="*/ 5149850 h 6858000"/>
              <a:gd name="connsiteX39" fmla="*/ 107950 w 4802188"/>
              <a:gd name="connsiteY39" fmla="*/ 5114925 h 6858000"/>
              <a:gd name="connsiteX40" fmla="*/ 127000 w 4802188"/>
              <a:gd name="connsiteY40" fmla="*/ 5075237 h 6858000"/>
              <a:gd name="connsiteX41" fmla="*/ 142875 w 4802188"/>
              <a:gd name="connsiteY41" fmla="*/ 5033962 h 6858000"/>
              <a:gd name="connsiteX42" fmla="*/ 157163 w 4802188"/>
              <a:gd name="connsiteY42" fmla="*/ 4987925 h 6858000"/>
              <a:gd name="connsiteX43" fmla="*/ 168275 w 4802188"/>
              <a:gd name="connsiteY43" fmla="*/ 4935537 h 6858000"/>
              <a:gd name="connsiteX44" fmla="*/ 176213 w 4802188"/>
              <a:gd name="connsiteY44" fmla="*/ 4875212 h 6858000"/>
              <a:gd name="connsiteX45" fmla="*/ 179388 w 4802188"/>
              <a:gd name="connsiteY45" fmla="*/ 4806950 h 6858000"/>
              <a:gd name="connsiteX46" fmla="*/ 176213 w 4802188"/>
              <a:gd name="connsiteY46" fmla="*/ 4738687 h 6858000"/>
              <a:gd name="connsiteX47" fmla="*/ 168275 w 4802188"/>
              <a:gd name="connsiteY47" fmla="*/ 4678362 h 6858000"/>
              <a:gd name="connsiteX48" fmla="*/ 157163 w 4802188"/>
              <a:gd name="connsiteY48" fmla="*/ 4625975 h 6858000"/>
              <a:gd name="connsiteX49" fmla="*/ 142875 w 4802188"/>
              <a:gd name="connsiteY49" fmla="*/ 4579937 h 6858000"/>
              <a:gd name="connsiteX50" fmla="*/ 127000 w 4802188"/>
              <a:gd name="connsiteY50" fmla="*/ 4537075 h 6858000"/>
              <a:gd name="connsiteX51" fmla="*/ 107950 w 4802188"/>
              <a:gd name="connsiteY51" fmla="*/ 4498975 h 6858000"/>
              <a:gd name="connsiteX52" fmla="*/ 69850 w 4802188"/>
              <a:gd name="connsiteY52" fmla="*/ 4424362 h 6858000"/>
              <a:gd name="connsiteX53" fmla="*/ 52388 w 4802188"/>
              <a:gd name="connsiteY53" fmla="*/ 4386262 h 6858000"/>
              <a:gd name="connsiteX54" fmla="*/ 34925 w 4802188"/>
              <a:gd name="connsiteY54" fmla="*/ 4343400 h 6858000"/>
              <a:gd name="connsiteX55" fmla="*/ 20638 w 4802188"/>
              <a:gd name="connsiteY55" fmla="*/ 4297362 h 6858000"/>
              <a:gd name="connsiteX56" fmla="*/ 11113 w 4802188"/>
              <a:gd name="connsiteY56" fmla="*/ 4244975 h 6858000"/>
              <a:gd name="connsiteX57" fmla="*/ 1588 w 4802188"/>
              <a:gd name="connsiteY57" fmla="*/ 4186237 h 6858000"/>
              <a:gd name="connsiteX58" fmla="*/ 0 w 4802188"/>
              <a:gd name="connsiteY58" fmla="*/ 4116387 h 6858000"/>
              <a:gd name="connsiteX59" fmla="*/ 1588 w 4802188"/>
              <a:gd name="connsiteY59" fmla="*/ 4048125 h 6858000"/>
              <a:gd name="connsiteX60" fmla="*/ 11113 w 4802188"/>
              <a:gd name="connsiteY60" fmla="*/ 3987800 h 6858000"/>
              <a:gd name="connsiteX61" fmla="*/ 20638 w 4802188"/>
              <a:gd name="connsiteY61" fmla="*/ 3935412 h 6858000"/>
              <a:gd name="connsiteX62" fmla="*/ 34925 w 4802188"/>
              <a:gd name="connsiteY62" fmla="*/ 3890962 h 6858000"/>
              <a:gd name="connsiteX63" fmla="*/ 52388 w 4802188"/>
              <a:gd name="connsiteY63" fmla="*/ 3848100 h 6858000"/>
              <a:gd name="connsiteX64" fmla="*/ 69850 w 4802188"/>
              <a:gd name="connsiteY64" fmla="*/ 3811587 h 6858000"/>
              <a:gd name="connsiteX65" fmla="*/ 107950 w 4802188"/>
              <a:gd name="connsiteY65" fmla="*/ 3736975 h 6858000"/>
              <a:gd name="connsiteX66" fmla="*/ 127000 w 4802188"/>
              <a:gd name="connsiteY66" fmla="*/ 3697287 h 6858000"/>
              <a:gd name="connsiteX67" fmla="*/ 142875 w 4802188"/>
              <a:gd name="connsiteY67" fmla="*/ 3656012 h 6858000"/>
              <a:gd name="connsiteX68" fmla="*/ 157163 w 4802188"/>
              <a:gd name="connsiteY68" fmla="*/ 3609975 h 6858000"/>
              <a:gd name="connsiteX69" fmla="*/ 168275 w 4802188"/>
              <a:gd name="connsiteY69" fmla="*/ 3557587 h 6858000"/>
              <a:gd name="connsiteX70" fmla="*/ 176213 w 4802188"/>
              <a:gd name="connsiteY70" fmla="*/ 3497262 h 6858000"/>
              <a:gd name="connsiteX71" fmla="*/ 179388 w 4802188"/>
              <a:gd name="connsiteY71" fmla="*/ 3427412 h 6858000"/>
              <a:gd name="connsiteX72" fmla="*/ 176213 w 4802188"/>
              <a:gd name="connsiteY72" fmla="*/ 3360737 h 6858000"/>
              <a:gd name="connsiteX73" fmla="*/ 168275 w 4802188"/>
              <a:gd name="connsiteY73" fmla="*/ 3300412 h 6858000"/>
              <a:gd name="connsiteX74" fmla="*/ 157163 w 4802188"/>
              <a:gd name="connsiteY74" fmla="*/ 3248025 h 6858000"/>
              <a:gd name="connsiteX75" fmla="*/ 142875 w 4802188"/>
              <a:gd name="connsiteY75" fmla="*/ 3201987 h 6858000"/>
              <a:gd name="connsiteX76" fmla="*/ 127000 w 4802188"/>
              <a:gd name="connsiteY76" fmla="*/ 3160712 h 6858000"/>
              <a:gd name="connsiteX77" fmla="*/ 107950 w 4802188"/>
              <a:gd name="connsiteY77" fmla="*/ 3121025 h 6858000"/>
              <a:gd name="connsiteX78" fmla="*/ 88900 w 4802188"/>
              <a:gd name="connsiteY78" fmla="*/ 3084512 h 6858000"/>
              <a:gd name="connsiteX79" fmla="*/ 69850 w 4802188"/>
              <a:gd name="connsiteY79" fmla="*/ 3046412 h 6858000"/>
              <a:gd name="connsiteX80" fmla="*/ 52388 w 4802188"/>
              <a:gd name="connsiteY80" fmla="*/ 3009900 h 6858000"/>
              <a:gd name="connsiteX81" fmla="*/ 34925 w 4802188"/>
              <a:gd name="connsiteY81" fmla="*/ 2967037 h 6858000"/>
              <a:gd name="connsiteX82" fmla="*/ 20638 w 4802188"/>
              <a:gd name="connsiteY82" fmla="*/ 2922587 h 6858000"/>
              <a:gd name="connsiteX83" fmla="*/ 11113 w 4802188"/>
              <a:gd name="connsiteY83" fmla="*/ 2868612 h 6858000"/>
              <a:gd name="connsiteX84" fmla="*/ 1588 w 4802188"/>
              <a:gd name="connsiteY84" fmla="*/ 2809875 h 6858000"/>
              <a:gd name="connsiteX85" fmla="*/ 0 w 4802188"/>
              <a:gd name="connsiteY85" fmla="*/ 2741612 h 6858000"/>
              <a:gd name="connsiteX86" fmla="*/ 1588 w 4802188"/>
              <a:gd name="connsiteY86" fmla="*/ 2671762 h 6858000"/>
              <a:gd name="connsiteX87" fmla="*/ 11113 w 4802188"/>
              <a:gd name="connsiteY87" fmla="*/ 2613025 h 6858000"/>
              <a:gd name="connsiteX88" fmla="*/ 20638 w 4802188"/>
              <a:gd name="connsiteY88" fmla="*/ 2560637 h 6858000"/>
              <a:gd name="connsiteX89" fmla="*/ 34925 w 4802188"/>
              <a:gd name="connsiteY89" fmla="*/ 2513012 h 6858000"/>
              <a:gd name="connsiteX90" fmla="*/ 52388 w 4802188"/>
              <a:gd name="connsiteY90" fmla="*/ 2471737 h 6858000"/>
              <a:gd name="connsiteX91" fmla="*/ 69850 w 4802188"/>
              <a:gd name="connsiteY91" fmla="*/ 2433637 h 6858000"/>
              <a:gd name="connsiteX92" fmla="*/ 88900 w 4802188"/>
              <a:gd name="connsiteY92" fmla="*/ 2395537 h 6858000"/>
              <a:gd name="connsiteX93" fmla="*/ 107950 w 4802188"/>
              <a:gd name="connsiteY93" fmla="*/ 2359025 h 6858000"/>
              <a:gd name="connsiteX94" fmla="*/ 127000 w 4802188"/>
              <a:gd name="connsiteY94" fmla="*/ 2319337 h 6858000"/>
              <a:gd name="connsiteX95" fmla="*/ 142875 w 4802188"/>
              <a:gd name="connsiteY95" fmla="*/ 2278062 h 6858000"/>
              <a:gd name="connsiteX96" fmla="*/ 157163 w 4802188"/>
              <a:gd name="connsiteY96" fmla="*/ 2232025 h 6858000"/>
              <a:gd name="connsiteX97" fmla="*/ 168275 w 4802188"/>
              <a:gd name="connsiteY97" fmla="*/ 2179637 h 6858000"/>
              <a:gd name="connsiteX98" fmla="*/ 176213 w 4802188"/>
              <a:gd name="connsiteY98" fmla="*/ 2119312 h 6858000"/>
              <a:gd name="connsiteX99" fmla="*/ 179388 w 4802188"/>
              <a:gd name="connsiteY99" fmla="*/ 2051050 h 6858000"/>
              <a:gd name="connsiteX100" fmla="*/ 176213 w 4802188"/>
              <a:gd name="connsiteY100" fmla="*/ 1982787 h 6858000"/>
              <a:gd name="connsiteX101" fmla="*/ 168275 w 4802188"/>
              <a:gd name="connsiteY101" fmla="*/ 1922462 h 6858000"/>
              <a:gd name="connsiteX102" fmla="*/ 157163 w 4802188"/>
              <a:gd name="connsiteY102" fmla="*/ 1870075 h 6858000"/>
              <a:gd name="connsiteX103" fmla="*/ 142875 w 4802188"/>
              <a:gd name="connsiteY103" fmla="*/ 1824037 h 6858000"/>
              <a:gd name="connsiteX104" fmla="*/ 127000 w 4802188"/>
              <a:gd name="connsiteY104" fmla="*/ 1782762 h 6858000"/>
              <a:gd name="connsiteX105" fmla="*/ 107950 w 4802188"/>
              <a:gd name="connsiteY105" fmla="*/ 1743075 h 6858000"/>
              <a:gd name="connsiteX106" fmla="*/ 88900 w 4802188"/>
              <a:gd name="connsiteY106" fmla="*/ 1708150 h 6858000"/>
              <a:gd name="connsiteX107" fmla="*/ 69850 w 4802188"/>
              <a:gd name="connsiteY107" fmla="*/ 1671637 h 6858000"/>
              <a:gd name="connsiteX108" fmla="*/ 52388 w 4802188"/>
              <a:gd name="connsiteY108" fmla="*/ 1631950 h 6858000"/>
              <a:gd name="connsiteX109" fmla="*/ 34925 w 4802188"/>
              <a:gd name="connsiteY109" fmla="*/ 1589087 h 6858000"/>
              <a:gd name="connsiteX110" fmla="*/ 20638 w 4802188"/>
              <a:gd name="connsiteY110" fmla="*/ 1544637 h 6858000"/>
              <a:gd name="connsiteX111" fmla="*/ 11113 w 4802188"/>
              <a:gd name="connsiteY111" fmla="*/ 1492250 h 6858000"/>
              <a:gd name="connsiteX112" fmla="*/ 1588 w 4802188"/>
              <a:gd name="connsiteY112" fmla="*/ 1431925 h 6858000"/>
              <a:gd name="connsiteX113" fmla="*/ 0 w 4802188"/>
              <a:gd name="connsiteY113" fmla="*/ 1363662 h 6858000"/>
              <a:gd name="connsiteX114" fmla="*/ 1588 w 4802188"/>
              <a:gd name="connsiteY114" fmla="*/ 1295400 h 6858000"/>
              <a:gd name="connsiteX115" fmla="*/ 11113 w 4802188"/>
              <a:gd name="connsiteY115" fmla="*/ 1235075 h 6858000"/>
              <a:gd name="connsiteX116" fmla="*/ 20638 w 4802188"/>
              <a:gd name="connsiteY116" fmla="*/ 1182687 h 6858000"/>
              <a:gd name="connsiteX117" fmla="*/ 34925 w 4802188"/>
              <a:gd name="connsiteY117" fmla="*/ 1136650 h 6858000"/>
              <a:gd name="connsiteX118" fmla="*/ 52388 w 4802188"/>
              <a:gd name="connsiteY118" fmla="*/ 1095375 h 6858000"/>
              <a:gd name="connsiteX119" fmla="*/ 69850 w 4802188"/>
              <a:gd name="connsiteY119" fmla="*/ 1055687 h 6858000"/>
              <a:gd name="connsiteX120" fmla="*/ 88900 w 4802188"/>
              <a:gd name="connsiteY120" fmla="*/ 1017587 h 6858000"/>
              <a:gd name="connsiteX121" fmla="*/ 107950 w 4802188"/>
              <a:gd name="connsiteY121" fmla="*/ 981075 h 6858000"/>
              <a:gd name="connsiteX122" fmla="*/ 127000 w 4802188"/>
              <a:gd name="connsiteY122" fmla="*/ 942975 h 6858000"/>
              <a:gd name="connsiteX123" fmla="*/ 142875 w 4802188"/>
              <a:gd name="connsiteY123" fmla="*/ 901700 h 6858000"/>
              <a:gd name="connsiteX124" fmla="*/ 157163 w 4802188"/>
              <a:gd name="connsiteY124" fmla="*/ 854075 h 6858000"/>
              <a:gd name="connsiteX125" fmla="*/ 168275 w 4802188"/>
              <a:gd name="connsiteY125" fmla="*/ 801687 h 6858000"/>
              <a:gd name="connsiteX126" fmla="*/ 176213 w 4802188"/>
              <a:gd name="connsiteY126" fmla="*/ 744537 h 6858000"/>
              <a:gd name="connsiteX127" fmla="*/ 179388 w 4802188"/>
              <a:gd name="connsiteY127" fmla="*/ 673100 h 6858000"/>
              <a:gd name="connsiteX128" fmla="*/ 176213 w 4802188"/>
              <a:gd name="connsiteY128" fmla="*/ 606425 h 6858000"/>
              <a:gd name="connsiteX129" fmla="*/ 168275 w 4802188"/>
              <a:gd name="connsiteY129" fmla="*/ 546100 h 6858000"/>
              <a:gd name="connsiteX130" fmla="*/ 157163 w 4802188"/>
              <a:gd name="connsiteY130" fmla="*/ 496887 h 6858000"/>
              <a:gd name="connsiteX131" fmla="*/ 142875 w 4802188"/>
              <a:gd name="connsiteY131" fmla="*/ 450850 h 6858000"/>
              <a:gd name="connsiteX132" fmla="*/ 127000 w 4802188"/>
              <a:gd name="connsiteY132" fmla="*/ 409575 h 6858000"/>
              <a:gd name="connsiteX133" fmla="*/ 109538 w 4802188"/>
              <a:gd name="connsiteY133" fmla="*/ 369887 h 6858000"/>
              <a:gd name="connsiteX134" fmla="*/ 92075 w 4802188"/>
              <a:gd name="connsiteY134" fmla="*/ 334962 h 6858000"/>
              <a:gd name="connsiteX135" fmla="*/ 73025 w 4802188"/>
              <a:gd name="connsiteY135" fmla="*/ 296862 h 6858000"/>
              <a:gd name="connsiteX136" fmla="*/ 53975 w 4802188"/>
              <a:gd name="connsiteY136" fmla="*/ 260350 h 6858000"/>
              <a:gd name="connsiteX137" fmla="*/ 38100 w 4802188"/>
              <a:gd name="connsiteY137" fmla="*/ 217487 h 6858000"/>
              <a:gd name="connsiteX138" fmla="*/ 22225 w 4802188"/>
              <a:gd name="connsiteY138" fmla="*/ 174625 h 6858000"/>
              <a:gd name="connsiteX139" fmla="*/ 12700 w 4802188"/>
              <a:gd name="connsiteY139" fmla="*/ 122237 h 6858000"/>
              <a:gd name="connsiteX140" fmla="*/ 4763 w 4802188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802188" h="6858000">
                <a:moveTo>
                  <a:pt x="0" y="0"/>
                </a:moveTo>
                <a:lnTo>
                  <a:pt x="4802188" y="0"/>
                </a:lnTo>
                <a:lnTo>
                  <a:pt x="4802188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wrap="square" rtlCol="0" anchor="ctr">
            <a:noAutofit/>
          </a:bodyPr>
          <a:lstStyle/>
          <a:p>
            <a:pPr algn="ctr" defTabSz="45720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40D8E28-91B5-42B0-9D6C-B777D8AD9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713579" cy="6858000"/>
          </a:xfrm>
          <a:custGeom>
            <a:avLst/>
            <a:gdLst>
              <a:gd name="connsiteX0" fmla="*/ 0 w 7713579"/>
              <a:gd name="connsiteY0" fmla="*/ 0 h 6858000"/>
              <a:gd name="connsiteX1" fmla="*/ 7534191 w 7713579"/>
              <a:gd name="connsiteY1" fmla="*/ 0 h 6858000"/>
              <a:gd name="connsiteX2" fmla="*/ 7538954 w 7713579"/>
              <a:gd name="connsiteY2" fmla="*/ 66675 h 6858000"/>
              <a:gd name="connsiteX3" fmla="*/ 7546891 w 7713579"/>
              <a:gd name="connsiteY3" fmla="*/ 122237 h 6858000"/>
              <a:gd name="connsiteX4" fmla="*/ 7556416 w 7713579"/>
              <a:gd name="connsiteY4" fmla="*/ 174625 h 6858000"/>
              <a:gd name="connsiteX5" fmla="*/ 7572291 w 7713579"/>
              <a:gd name="connsiteY5" fmla="*/ 217487 h 6858000"/>
              <a:gd name="connsiteX6" fmla="*/ 7588166 w 7713579"/>
              <a:gd name="connsiteY6" fmla="*/ 260350 h 6858000"/>
              <a:gd name="connsiteX7" fmla="*/ 7607216 w 7713579"/>
              <a:gd name="connsiteY7" fmla="*/ 296862 h 6858000"/>
              <a:gd name="connsiteX8" fmla="*/ 7626266 w 7713579"/>
              <a:gd name="connsiteY8" fmla="*/ 334962 h 6858000"/>
              <a:gd name="connsiteX9" fmla="*/ 7643729 w 7713579"/>
              <a:gd name="connsiteY9" fmla="*/ 369887 h 6858000"/>
              <a:gd name="connsiteX10" fmla="*/ 7661191 w 7713579"/>
              <a:gd name="connsiteY10" fmla="*/ 409575 h 6858000"/>
              <a:gd name="connsiteX11" fmla="*/ 7677066 w 7713579"/>
              <a:gd name="connsiteY11" fmla="*/ 450850 h 6858000"/>
              <a:gd name="connsiteX12" fmla="*/ 7691354 w 7713579"/>
              <a:gd name="connsiteY12" fmla="*/ 496887 h 6858000"/>
              <a:gd name="connsiteX13" fmla="*/ 7702466 w 7713579"/>
              <a:gd name="connsiteY13" fmla="*/ 546100 h 6858000"/>
              <a:gd name="connsiteX14" fmla="*/ 7710404 w 7713579"/>
              <a:gd name="connsiteY14" fmla="*/ 606425 h 6858000"/>
              <a:gd name="connsiteX15" fmla="*/ 7713579 w 7713579"/>
              <a:gd name="connsiteY15" fmla="*/ 673100 h 6858000"/>
              <a:gd name="connsiteX16" fmla="*/ 7710404 w 7713579"/>
              <a:gd name="connsiteY16" fmla="*/ 744537 h 6858000"/>
              <a:gd name="connsiteX17" fmla="*/ 7702466 w 7713579"/>
              <a:gd name="connsiteY17" fmla="*/ 801687 h 6858000"/>
              <a:gd name="connsiteX18" fmla="*/ 7691354 w 7713579"/>
              <a:gd name="connsiteY18" fmla="*/ 854075 h 6858000"/>
              <a:gd name="connsiteX19" fmla="*/ 7677066 w 7713579"/>
              <a:gd name="connsiteY19" fmla="*/ 901700 h 6858000"/>
              <a:gd name="connsiteX20" fmla="*/ 7661191 w 7713579"/>
              <a:gd name="connsiteY20" fmla="*/ 942975 h 6858000"/>
              <a:gd name="connsiteX21" fmla="*/ 7642141 w 7713579"/>
              <a:gd name="connsiteY21" fmla="*/ 981075 h 6858000"/>
              <a:gd name="connsiteX22" fmla="*/ 7623091 w 7713579"/>
              <a:gd name="connsiteY22" fmla="*/ 1017587 h 6858000"/>
              <a:gd name="connsiteX23" fmla="*/ 7604041 w 7713579"/>
              <a:gd name="connsiteY23" fmla="*/ 1055687 h 6858000"/>
              <a:gd name="connsiteX24" fmla="*/ 7586579 w 7713579"/>
              <a:gd name="connsiteY24" fmla="*/ 1095375 h 6858000"/>
              <a:gd name="connsiteX25" fmla="*/ 7569116 w 7713579"/>
              <a:gd name="connsiteY25" fmla="*/ 1136650 h 6858000"/>
              <a:gd name="connsiteX26" fmla="*/ 7554829 w 7713579"/>
              <a:gd name="connsiteY26" fmla="*/ 1182687 h 6858000"/>
              <a:gd name="connsiteX27" fmla="*/ 7545304 w 7713579"/>
              <a:gd name="connsiteY27" fmla="*/ 1235075 h 6858000"/>
              <a:gd name="connsiteX28" fmla="*/ 7535779 w 7713579"/>
              <a:gd name="connsiteY28" fmla="*/ 1295400 h 6858000"/>
              <a:gd name="connsiteX29" fmla="*/ 7534191 w 7713579"/>
              <a:gd name="connsiteY29" fmla="*/ 1363662 h 6858000"/>
              <a:gd name="connsiteX30" fmla="*/ 7535779 w 7713579"/>
              <a:gd name="connsiteY30" fmla="*/ 1431925 h 6858000"/>
              <a:gd name="connsiteX31" fmla="*/ 7545304 w 7713579"/>
              <a:gd name="connsiteY31" fmla="*/ 1492250 h 6858000"/>
              <a:gd name="connsiteX32" fmla="*/ 7554829 w 7713579"/>
              <a:gd name="connsiteY32" fmla="*/ 1544637 h 6858000"/>
              <a:gd name="connsiteX33" fmla="*/ 7569116 w 7713579"/>
              <a:gd name="connsiteY33" fmla="*/ 1589087 h 6858000"/>
              <a:gd name="connsiteX34" fmla="*/ 7586579 w 7713579"/>
              <a:gd name="connsiteY34" fmla="*/ 1631950 h 6858000"/>
              <a:gd name="connsiteX35" fmla="*/ 7604041 w 7713579"/>
              <a:gd name="connsiteY35" fmla="*/ 1671637 h 6858000"/>
              <a:gd name="connsiteX36" fmla="*/ 7623091 w 7713579"/>
              <a:gd name="connsiteY36" fmla="*/ 1708150 h 6858000"/>
              <a:gd name="connsiteX37" fmla="*/ 7642141 w 7713579"/>
              <a:gd name="connsiteY37" fmla="*/ 1743075 h 6858000"/>
              <a:gd name="connsiteX38" fmla="*/ 7661191 w 7713579"/>
              <a:gd name="connsiteY38" fmla="*/ 1782762 h 6858000"/>
              <a:gd name="connsiteX39" fmla="*/ 7677066 w 7713579"/>
              <a:gd name="connsiteY39" fmla="*/ 1824037 h 6858000"/>
              <a:gd name="connsiteX40" fmla="*/ 7691354 w 7713579"/>
              <a:gd name="connsiteY40" fmla="*/ 1870075 h 6858000"/>
              <a:gd name="connsiteX41" fmla="*/ 7702466 w 7713579"/>
              <a:gd name="connsiteY41" fmla="*/ 1922462 h 6858000"/>
              <a:gd name="connsiteX42" fmla="*/ 7710404 w 7713579"/>
              <a:gd name="connsiteY42" fmla="*/ 1982787 h 6858000"/>
              <a:gd name="connsiteX43" fmla="*/ 7713579 w 7713579"/>
              <a:gd name="connsiteY43" fmla="*/ 2051050 h 6858000"/>
              <a:gd name="connsiteX44" fmla="*/ 7710404 w 7713579"/>
              <a:gd name="connsiteY44" fmla="*/ 2119312 h 6858000"/>
              <a:gd name="connsiteX45" fmla="*/ 7702466 w 7713579"/>
              <a:gd name="connsiteY45" fmla="*/ 2179637 h 6858000"/>
              <a:gd name="connsiteX46" fmla="*/ 7691354 w 7713579"/>
              <a:gd name="connsiteY46" fmla="*/ 2232025 h 6858000"/>
              <a:gd name="connsiteX47" fmla="*/ 7677066 w 7713579"/>
              <a:gd name="connsiteY47" fmla="*/ 2278062 h 6858000"/>
              <a:gd name="connsiteX48" fmla="*/ 7661191 w 7713579"/>
              <a:gd name="connsiteY48" fmla="*/ 2319337 h 6858000"/>
              <a:gd name="connsiteX49" fmla="*/ 7642141 w 7713579"/>
              <a:gd name="connsiteY49" fmla="*/ 2359025 h 6858000"/>
              <a:gd name="connsiteX50" fmla="*/ 7623091 w 7713579"/>
              <a:gd name="connsiteY50" fmla="*/ 2395537 h 6858000"/>
              <a:gd name="connsiteX51" fmla="*/ 7604041 w 7713579"/>
              <a:gd name="connsiteY51" fmla="*/ 2433637 h 6858000"/>
              <a:gd name="connsiteX52" fmla="*/ 7586579 w 7713579"/>
              <a:gd name="connsiteY52" fmla="*/ 2471737 h 6858000"/>
              <a:gd name="connsiteX53" fmla="*/ 7569116 w 7713579"/>
              <a:gd name="connsiteY53" fmla="*/ 2513012 h 6858000"/>
              <a:gd name="connsiteX54" fmla="*/ 7554829 w 7713579"/>
              <a:gd name="connsiteY54" fmla="*/ 2560637 h 6858000"/>
              <a:gd name="connsiteX55" fmla="*/ 7545304 w 7713579"/>
              <a:gd name="connsiteY55" fmla="*/ 2613025 h 6858000"/>
              <a:gd name="connsiteX56" fmla="*/ 7535779 w 7713579"/>
              <a:gd name="connsiteY56" fmla="*/ 2671762 h 6858000"/>
              <a:gd name="connsiteX57" fmla="*/ 7534191 w 7713579"/>
              <a:gd name="connsiteY57" fmla="*/ 2741612 h 6858000"/>
              <a:gd name="connsiteX58" fmla="*/ 7535779 w 7713579"/>
              <a:gd name="connsiteY58" fmla="*/ 2809875 h 6858000"/>
              <a:gd name="connsiteX59" fmla="*/ 7545304 w 7713579"/>
              <a:gd name="connsiteY59" fmla="*/ 2868612 h 6858000"/>
              <a:gd name="connsiteX60" fmla="*/ 7554829 w 7713579"/>
              <a:gd name="connsiteY60" fmla="*/ 2922587 h 6858000"/>
              <a:gd name="connsiteX61" fmla="*/ 7569116 w 7713579"/>
              <a:gd name="connsiteY61" fmla="*/ 2967037 h 6858000"/>
              <a:gd name="connsiteX62" fmla="*/ 7586579 w 7713579"/>
              <a:gd name="connsiteY62" fmla="*/ 3009900 h 6858000"/>
              <a:gd name="connsiteX63" fmla="*/ 7604041 w 7713579"/>
              <a:gd name="connsiteY63" fmla="*/ 3046412 h 6858000"/>
              <a:gd name="connsiteX64" fmla="*/ 7623091 w 7713579"/>
              <a:gd name="connsiteY64" fmla="*/ 3084512 h 6858000"/>
              <a:gd name="connsiteX65" fmla="*/ 7642141 w 7713579"/>
              <a:gd name="connsiteY65" fmla="*/ 3121025 h 6858000"/>
              <a:gd name="connsiteX66" fmla="*/ 7661191 w 7713579"/>
              <a:gd name="connsiteY66" fmla="*/ 3160712 h 6858000"/>
              <a:gd name="connsiteX67" fmla="*/ 7677066 w 7713579"/>
              <a:gd name="connsiteY67" fmla="*/ 3201987 h 6858000"/>
              <a:gd name="connsiteX68" fmla="*/ 7691354 w 7713579"/>
              <a:gd name="connsiteY68" fmla="*/ 3248025 h 6858000"/>
              <a:gd name="connsiteX69" fmla="*/ 7702466 w 7713579"/>
              <a:gd name="connsiteY69" fmla="*/ 3300412 h 6858000"/>
              <a:gd name="connsiteX70" fmla="*/ 7710404 w 7713579"/>
              <a:gd name="connsiteY70" fmla="*/ 3360737 h 6858000"/>
              <a:gd name="connsiteX71" fmla="*/ 7713579 w 7713579"/>
              <a:gd name="connsiteY71" fmla="*/ 3427412 h 6858000"/>
              <a:gd name="connsiteX72" fmla="*/ 7710404 w 7713579"/>
              <a:gd name="connsiteY72" fmla="*/ 3497262 h 6858000"/>
              <a:gd name="connsiteX73" fmla="*/ 7702466 w 7713579"/>
              <a:gd name="connsiteY73" fmla="*/ 3557587 h 6858000"/>
              <a:gd name="connsiteX74" fmla="*/ 7691354 w 7713579"/>
              <a:gd name="connsiteY74" fmla="*/ 3609975 h 6858000"/>
              <a:gd name="connsiteX75" fmla="*/ 7677066 w 7713579"/>
              <a:gd name="connsiteY75" fmla="*/ 3656012 h 6858000"/>
              <a:gd name="connsiteX76" fmla="*/ 7661191 w 7713579"/>
              <a:gd name="connsiteY76" fmla="*/ 3697287 h 6858000"/>
              <a:gd name="connsiteX77" fmla="*/ 7642141 w 7713579"/>
              <a:gd name="connsiteY77" fmla="*/ 3736975 h 6858000"/>
              <a:gd name="connsiteX78" fmla="*/ 7604041 w 7713579"/>
              <a:gd name="connsiteY78" fmla="*/ 3811587 h 6858000"/>
              <a:gd name="connsiteX79" fmla="*/ 7586579 w 7713579"/>
              <a:gd name="connsiteY79" fmla="*/ 3848100 h 6858000"/>
              <a:gd name="connsiteX80" fmla="*/ 7569116 w 7713579"/>
              <a:gd name="connsiteY80" fmla="*/ 3890962 h 6858000"/>
              <a:gd name="connsiteX81" fmla="*/ 7554829 w 7713579"/>
              <a:gd name="connsiteY81" fmla="*/ 3935412 h 6858000"/>
              <a:gd name="connsiteX82" fmla="*/ 7545304 w 7713579"/>
              <a:gd name="connsiteY82" fmla="*/ 3987800 h 6858000"/>
              <a:gd name="connsiteX83" fmla="*/ 7535779 w 7713579"/>
              <a:gd name="connsiteY83" fmla="*/ 4048125 h 6858000"/>
              <a:gd name="connsiteX84" fmla="*/ 7534191 w 7713579"/>
              <a:gd name="connsiteY84" fmla="*/ 4116387 h 6858000"/>
              <a:gd name="connsiteX85" fmla="*/ 7535779 w 7713579"/>
              <a:gd name="connsiteY85" fmla="*/ 4186237 h 6858000"/>
              <a:gd name="connsiteX86" fmla="*/ 7545304 w 7713579"/>
              <a:gd name="connsiteY86" fmla="*/ 4244975 h 6858000"/>
              <a:gd name="connsiteX87" fmla="*/ 7554829 w 7713579"/>
              <a:gd name="connsiteY87" fmla="*/ 4297362 h 6858000"/>
              <a:gd name="connsiteX88" fmla="*/ 7569116 w 7713579"/>
              <a:gd name="connsiteY88" fmla="*/ 4343400 h 6858000"/>
              <a:gd name="connsiteX89" fmla="*/ 7586579 w 7713579"/>
              <a:gd name="connsiteY89" fmla="*/ 4386262 h 6858000"/>
              <a:gd name="connsiteX90" fmla="*/ 7604041 w 7713579"/>
              <a:gd name="connsiteY90" fmla="*/ 4424362 h 6858000"/>
              <a:gd name="connsiteX91" fmla="*/ 7642141 w 7713579"/>
              <a:gd name="connsiteY91" fmla="*/ 4498975 h 6858000"/>
              <a:gd name="connsiteX92" fmla="*/ 7661191 w 7713579"/>
              <a:gd name="connsiteY92" fmla="*/ 4537075 h 6858000"/>
              <a:gd name="connsiteX93" fmla="*/ 7677066 w 7713579"/>
              <a:gd name="connsiteY93" fmla="*/ 4579937 h 6858000"/>
              <a:gd name="connsiteX94" fmla="*/ 7691354 w 7713579"/>
              <a:gd name="connsiteY94" fmla="*/ 4625975 h 6858000"/>
              <a:gd name="connsiteX95" fmla="*/ 7702466 w 7713579"/>
              <a:gd name="connsiteY95" fmla="*/ 4678362 h 6858000"/>
              <a:gd name="connsiteX96" fmla="*/ 7710404 w 7713579"/>
              <a:gd name="connsiteY96" fmla="*/ 4738687 h 6858000"/>
              <a:gd name="connsiteX97" fmla="*/ 7713579 w 7713579"/>
              <a:gd name="connsiteY97" fmla="*/ 4806950 h 6858000"/>
              <a:gd name="connsiteX98" fmla="*/ 7710404 w 7713579"/>
              <a:gd name="connsiteY98" fmla="*/ 4875212 h 6858000"/>
              <a:gd name="connsiteX99" fmla="*/ 7702466 w 7713579"/>
              <a:gd name="connsiteY99" fmla="*/ 4935537 h 6858000"/>
              <a:gd name="connsiteX100" fmla="*/ 7691354 w 7713579"/>
              <a:gd name="connsiteY100" fmla="*/ 4987925 h 6858000"/>
              <a:gd name="connsiteX101" fmla="*/ 7677066 w 7713579"/>
              <a:gd name="connsiteY101" fmla="*/ 5033962 h 6858000"/>
              <a:gd name="connsiteX102" fmla="*/ 7661191 w 7713579"/>
              <a:gd name="connsiteY102" fmla="*/ 5075237 h 6858000"/>
              <a:gd name="connsiteX103" fmla="*/ 7642141 w 7713579"/>
              <a:gd name="connsiteY103" fmla="*/ 5114925 h 6858000"/>
              <a:gd name="connsiteX104" fmla="*/ 7623091 w 7713579"/>
              <a:gd name="connsiteY104" fmla="*/ 5149850 h 6858000"/>
              <a:gd name="connsiteX105" fmla="*/ 7604041 w 7713579"/>
              <a:gd name="connsiteY105" fmla="*/ 5186362 h 6858000"/>
              <a:gd name="connsiteX106" fmla="*/ 7586579 w 7713579"/>
              <a:gd name="connsiteY106" fmla="*/ 5226050 h 6858000"/>
              <a:gd name="connsiteX107" fmla="*/ 7569116 w 7713579"/>
              <a:gd name="connsiteY107" fmla="*/ 5268912 h 6858000"/>
              <a:gd name="connsiteX108" fmla="*/ 7554829 w 7713579"/>
              <a:gd name="connsiteY108" fmla="*/ 5313362 h 6858000"/>
              <a:gd name="connsiteX109" fmla="*/ 7545304 w 7713579"/>
              <a:gd name="connsiteY109" fmla="*/ 5365750 h 6858000"/>
              <a:gd name="connsiteX110" fmla="*/ 7535779 w 7713579"/>
              <a:gd name="connsiteY110" fmla="*/ 5426075 h 6858000"/>
              <a:gd name="connsiteX111" fmla="*/ 7534191 w 7713579"/>
              <a:gd name="connsiteY111" fmla="*/ 5494337 h 6858000"/>
              <a:gd name="connsiteX112" fmla="*/ 7535779 w 7713579"/>
              <a:gd name="connsiteY112" fmla="*/ 5562600 h 6858000"/>
              <a:gd name="connsiteX113" fmla="*/ 7545304 w 7713579"/>
              <a:gd name="connsiteY113" fmla="*/ 5622925 h 6858000"/>
              <a:gd name="connsiteX114" fmla="*/ 7554829 w 7713579"/>
              <a:gd name="connsiteY114" fmla="*/ 5675312 h 6858000"/>
              <a:gd name="connsiteX115" fmla="*/ 7569116 w 7713579"/>
              <a:gd name="connsiteY115" fmla="*/ 5721350 h 6858000"/>
              <a:gd name="connsiteX116" fmla="*/ 7586579 w 7713579"/>
              <a:gd name="connsiteY116" fmla="*/ 5762625 h 6858000"/>
              <a:gd name="connsiteX117" fmla="*/ 7604041 w 7713579"/>
              <a:gd name="connsiteY117" fmla="*/ 5802312 h 6858000"/>
              <a:gd name="connsiteX118" fmla="*/ 7623091 w 7713579"/>
              <a:gd name="connsiteY118" fmla="*/ 5840412 h 6858000"/>
              <a:gd name="connsiteX119" fmla="*/ 7642141 w 7713579"/>
              <a:gd name="connsiteY119" fmla="*/ 5876925 h 6858000"/>
              <a:gd name="connsiteX120" fmla="*/ 7661191 w 7713579"/>
              <a:gd name="connsiteY120" fmla="*/ 5915025 h 6858000"/>
              <a:gd name="connsiteX121" fmla="*/ 7677066 w 7713579"/>
              <a:gd name="connsiteY121" fmla="*/ 5956300 h 6858000"/>
              <a:gd name="connsiteX122" fmla="*/ 7691354 w 7713579"/>
              <a:gd name="connsiteY122" fmla="*/ 6003925 h 6858000"/>
              <a:gd name="connsiteX123" fmla="*/ 7702466 w 7713579"/>
              <a:gd name="connsiteY123" fmla="*/ 6056312 h 6858000"/>
              <a:gd name="connsiteX124" fmla="*/ 7710404 w 7713579"/>
              <a:gd name="connsiteY124" fmla="*/ 6113462 h 6858000"/>
              <a:gd name="connsiteX125" fmla="*/ 7713579 w 7713579"/>
              <a:gd name="connsiteY125" fmla="*/ 6183312 h 6858000"/>
              <a:gd name="connsiteX126" fmla="*/ 7710404 w 7713579"/>
              <a:gd name="connsiteY126" fmla="*/ 6251575 h 6858000"/>
              <a:gd name="connsiteX127" fmla="*/ 7702466 w 7713579"/>
              <a:gd name="connsiteY127" fmla="*/ 6311900 h 6858000"/>
              <a:gd name="connsiteX128" fmla="*/ 7691354 w 7713579"/>
              <a:gd name="connsiteY128" fmla="*/ 6361112 h 6858000"/>
              <a:gd name="connsiteX129" fmla="*/ 7677066 w 7713579"/>
              <a:gd name="connsiteY129" fmla="*/ 6407150 h 6858000"/>
              <a:gd name="connsiteX130" fmla="*/ 7661191 w 7713579"/>
              <a:gd name="connsiteY130" fmla="*/ 6448425 h 6858000"/>
              <a:gd name="connsiteX131" fmla="*/ 7643729 w 7713579"/>
              <a:gd name="connsiteY131" fmla="*/ 6488112 h 6858000"/>
              <a:gd name="connsiteX132" fmla="*/ 7626266 w 7713579"/>
              <a:gd name="connsiteY132" fmla="*/ 6523037 h 6858000"/>
              <a:gd name="connsiteX133" fmla="*/ 7607216 w 7713579"/>
              <a:gd name="connsiteY133" fmla="*/ 6561137 h 6858000"/>
              <a:gd name="connsiteX134" fmla="*/ 7588166 w 7713579"/>
              <a:gd name="connsiteY134" fmla="*/ 6597650 h 6858000"/>
              <a:gd name="connsiteX135" fmla="*/ 7572291 w 7713579"/>
              <a:gd name="connsiteY135" fmla="*/ 6640512 h 6858000"/>
              <a:gd name="connsiteX136" fmla="*/ 7556416 w 7713579"/>
              <a:gd name="connsiteY136" fmla="*/ 6683375 h 6858000"/>
              <a:gd name="connsiteX137" fmla="*/ 7546891 w 7713579"/>
              <a:gd name="connsiteY137" fmla="*/ 6735762 h 6858000"/>
              <a:gd name="connsiteX138" fmla="*/ 7538954 w 7713579"/>
              <a:gd name="connsiteY138" fmla="*/ 6791325 h 6858000"/>
              <a:gd name="connsiteX139" fmla="*/ 7534191 w 7713579"/>
              <a:gd name="connsiteY139" fmla="*/ 6858000 h 6858000"/>
              <a:gd name="connsiteX140" fmla="*/ 0 w 7713579"/>
              <a:gd name="connsiteY140" fmla="*/ 6858000 h 6858000"/>
              <a:gd name="connsiteX141" fmla="*/ 0 w 7713579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713579" h="6858000">
                <a:moveTo>
                  <a:pt x="0" y="0"/>
                </a:moveTo>
                <a:lnTo>
                  <a:pt x="7534191" y="0"/>
                </a:lnTo>
                <a:lnTo>
                  <a:pt x="7538954" y="66675"/>
                </a:lnTo>
                <a:lnTo>
                  <a:pt x="7546891" y="122237"/>
                </a:lnTo>
                <a:lnTo>
                  <a:pt x="7556416" y="174625"/>
                </a:lnTo>
                <a:lnTo>
                  <a:pt x="7572291" y="217487"/>
                </a:lnTo>
                <a:lnTo>
                  <a:pt x="7588166" y="260350"/>
                </a:lnTo>
                <a:lnTo>
                  <a:pt x="7607216" y="296862"/>
                </a:lnTo>
                <a:lnTo>
                  <a:pt x="7626266" y="334962"/>
                </a:lnTo>
                <a:lnTo>
                  <a:pt x="7643729" y="369887"/>
                </a:lnTo>
                <a:lnTo>
                  <a:pt x="7661191" y="409575"/>
                </a:lnTo>
                <a:lnTo>
                  <a:pt x="7677066" y="450850"/>
                </a:lnTo>
                <a:lnTo>
                  <a:pt x="7691354" y="496887"/>
                </a:lnTo>
                <a:lnTo>
                  <a:pt x="7702466" y="546100"/>
                </a:lnTo>
                <a:lnTo>
                  <a:pt x="7710404" y="606425"/>
                </a:lnTo>
                <a:lnTo>
                  <a:pt x="7713579" y="673100"/>
                </a:lnTo>
                <a:lnTo>
                  <a:pt x="7710404" y="744537"/>
                </a:lnTo>
                <a:lnTo>
                  <a:pt x="7702466" y="801687"/>
                </a:lnTo>
                <a:lnTo>
                  <a:pt x="7691354" y="854075"/>
                </a:lnTo>
                <a:lnTo>
                  <a:pt x="7677066" y="901700"/>
                </a:lnTo>
                <a:lnTo>
                  <a:pt x="7661191" y="942975"/>
                </a:lnTo>
                <a:lnTo>
                  <a:pt x="7642141" y="981075"/>
                </a:lnTo>
                <a:lnTo>
                  <a:pt x="7623091" y="1017587"/>
                </a:lnTo>
                <a:lnTo>
                  <a:pt x="7604041" y="1055687"/>
                </a:lnTo>
                <a:lnTo>
                  <a:pt x="7586579" y="1095375"/>
                </a:lnTo>
                <a:lnTo>
                  <a:pt x="7569116" y="1136650"/>
                </a:lnTo>
                <a:lnTo>
                  <a:pt x="7554829" y="1182687"/>
                </a:lnTo>
                <a:lnTo>
                  <a:pt x="7545304" y="1235075"/>
                </a:lnTo>
                <a:lnTo>
                  <a:pt x="7535779" y="1295400"/>
                </a:lnTo>
                <a:lnTo>
                  <a:pt x="7534191" y="1363662"/>
                </a:lnTo>
                <a:lnTo>
                  <a:pt x="7535779" y="1431925"/>
                </a:lnTo>
                <a:lnTo>
                  <a:pt x="7545304" y="1492250"/>
                </a:lnTo>
                <a:lnTo>
                  <a:pt x="7554829" y="1544637"/>
                </a:lnTo>
                <a:lnTo>
                  <a:pt x="7569116" y="1589087"/>
                </a:lnTo>
                <a:lnTo>
                  <a:pt x="7586579" y="1631950"/>
                </a:lnTo>
                <a:lnTo>
                  <a:pt x="7604041" y="1671637"/>
                </a:lnTo>
                <a:lnTo>
                  <a:pt x="7623091" y="1708150"/>
                </a:lnTo>
                <a:lnTo>
                  <a:pt x="7642141" y="1743075"/>
                </a:lnTo>
                <a:lnTo>
                  <a:pt x="7661191" y="1782762"/>
                </a:lnTo>
                <a:lnTo>
                  <a:pt x="7677066" y="1824037"/>
                </a:lnTo>
                <a:lnTo>
                  <a:pt x="7691354" y="1870075"/>
                </a:lnTo>
                <a:lnTo>
                  <a:pt x="7702466" y="1922462"/>
                </a:lnTo>
                <a:lnTo>
                  <a:pt x="7710404" y="1982787"/>
                </a:lnTo>
                <a:lnTo>
                  <a:pt x="7713579" y="2051050"/>
                </a:lnTo>
                <a:lnTo>
                  <a:pt x="7710404" y="2119312"/>
                </a:lnTo>
                <a:lnTo>
                  <a:pt x="7702466" y="2179637"/>
                </a:lnTo>
                <a:lnTo>
                  <a:pt x="7691354" y="2232025"/>
                </a:lnTo>
                <a:lnTo>
                  <a:pt x="7677066" y="2278062"/>
                </a:lnTo>
                <a:lnTo>
                  <a:pt x="7661191" y="2319337"/>
                </a:lnTo>
                <a:lnTo>
                  <a:pt x="7642141" y="2359025"/>
                </a:lnTo>
                <a:lnTo>
                  <a:pt x="7623091" y="2395537"/>
                </a:lnTo>
                <a:lnTo>
                  <a:pt x="7604041" y="2433637"/>
                </a:lnTo>
                <a:lnTo>
                  <a:pt x="7586579" y="2471737"/>
                </a:lnTo>
                <a:lnTo>
                  <a:pt x="7569116" y="2513012"/>
                </a:lnTo>
                <a:lnTo>
                  <a:pt x="7554829" y="2560637"/>
                </a:lnTo>
                <a:lnTo>
                  <a:pt x="7545304" y="2613025"/>
                </a:lnTo>
                <a:lnTo>
                  <a:pt x="7535779" y="2671762"/>
                </a:lnTo>
                <a:lnTo>
                  <a:pt x="7534191" y="2741612"/>
                </a:lnTo>
                <a:lnTo>
                  <a:pt x="7535779" y="2809875"/>
                </a:lnTo>
                <a:lnTo>
                  <a:pt x="7545304" y="2868612"/>
                </a:lnTo>
                <a:lnTo>
                  <a:pt x="7554829" y="2922587"/>
                </a:lnTo>
                <a:lnTo>
                  <a:pt x="7569116" y="2967037"/>
                </a:lnTo>
                <a:lnTo>
                  <a:pt x="7586579" y="3009900"/>
                </a:lnTo>
                <a:lnTo>
                  <a:pt x="7604041" y="3046412"/>
                </a:lnTo>
                <a:lnTo>
                  <a:pt x="7623091" y="3084512"/>
                </a:lnTo>
                <a:lnTo>
                  <a:pt x="7642141" y="3121025"/>
                </a:lnTo>
                <a:lnTo>
                  <a:pt x="7661191" y="3160712"/>
                </a:lnTo>
                <a:lnTo>
                  <a:pt x="7677066" y="3201987"/>
                </a:lnTo>
                <a:lnTo>
                  <a:pt x="7691354" y="3248025"/>
                </a:lnTo>
                <a:lnTo>
                  <a:pt x="7702466" y="3300412"/>
                </a:lnTo>
                <a:lnTo>
                  <a:pt x="7710404" y="3360737"/>
                </a:lnTo>
                <a:lnTo>
                  <a:pt x="7713579" y="3427412"/>
                </a:lnTo>
                <a:lnTo>
                  <a:pt x="7710404" y="3497262"/>
                </a:lnTo>
                <a:lnTo>
                  <a:pt x="7702466" y="3557587"/>
                </a:lnTo>
                <a:lnTo>
                  <a:pt x="7691354" y="3609975"/>
                </a:lnTo>
                <a:lnTo>
                  <a:pt x="7677066" y="3656012"/>
                </a:lnTo>
                <a:lnTo>
                  <a:pt x="7661191" y="3697287"/>
                </a:lnTo>
                <a:lnTo>
                  <a:pt x="7642141" y="3736975"/>
                </a:lnTo>
                <a:lnTo>
                  <a:pt x="7604041" y="3811587"/>
                </a:lnTo>
                <a:lnTo>
                  <a:pt x="7586579" y="3848100"/>
                </a:lnTo>
                <a:lnTo>
                  <a:pt x="7569116" y="3890962"/>
                </a:lnTo>
                <a:lnTo>
                  <a:pt x="7554829" y="3935412"/>
                </a:lnTo>
                <a:lnTo>
                  <a:pt x="7545304" y="3987800"/>
                </a:lnTo>
                <a:lnTo>
                  <a:pt x="7535779" y="4048125"/>
                </a:lnTo>
                <a:lnTo>
                  <a:pt x="7534191" y="4116387"/>
                </a:lnTo>
                <a:lnTo>
                  <a:pt x="7535779" y="4186237"/>
                </a:lnTo>
                <a:lnTo>
                  <a:pt x="7545304" y="4244975"/>
                </a:lnTo>
                <a:lnTo>
                  <a:pt x="7554829" y="4297362"/>
                </a:lnTo>
                <a:lnTo>
                  <a:pt x="7569116" y="4343400"/>
                </a:lnTo>
                <a:lnTo>
                  <a:pt x="7586579" y="4386262"/>
                </a:lnTo>
                <a:lnTo>
                  <a:pt x="7604041" y="4424362"/>
                </a:lnTo>
                <a:lnTo>
                  <a:pt x="7642141" y="4498975"/>
                </a:lnTo>
                <a:lnTo>
                  <a:pt x="7661191" y="4537075"/>
                </a:lnTo>
                <a:lnTo>
                  <a:pt x="7677066" y="4579937"/>
                </a:lnTo>
                <a:lnTo>
                  <a:pt x="7691354" y="4625975"/>
                </a:lnTo>
                <a:lnTo>
                  <a:pt x="7702466" y="4678362"/>
                </a:lnTo>
                <a:lnTo>
                  <a:pt x="7710404" y="4738687"/>
                </a:lnTo>
                <a:lnTo>
                  <a:pt x="7713579" y="4806950"/>
                </a:lnTo>
                <a:lnTo>
                  <a:pt x="7710404" y="4875212"/>
                </a:lnTo>
                <a:lnTo>
                  <a:pt x="7702466" y="4935537"/>
                </a:lnTo>
                <a:lnTo>
                  <a:pt x="7691354" y="4987925"/>
                </a:lnTo>
                <a:lnTo>
                  <a:pt x="7677066" y="5033962"/>
                </a:lnTo>
                <a:lnTo>
                  <a:pt x="7661191" y="5075237"/>
                </a:lnTo>
                <a:lnTo>
                  <a:pt x="7642141" y="5114925"/>
                </a:lnTo>
                <a:lnTo>
                  <a:pt x="7623091" y="5149850"/>
                </a:lnTo>
                <a:lnTo>
                  <a:pt x="7604041" y="5186362"/>
                </a:lnTo>
                <a:lnTo>
                  <a:pt x="7586579" y="5226050"/>
                </a:lnTo>
                <a:lnTo>
                  <a:pt x="7569116" y="5268912"/>
                </a:lnTo>
                <a:lnTo>
                  <a:pt x="7554829" y="5313362"/>
                </a:lnTo>
                <a:lnTo>
                  <a:pt x="7545304" y="5365750"/>
                </a:lnTo>
                <a:lnTo>
                  <a:pt x="7535779" y="5426075"/>
                </a:lnTo>
                <a:lnTo>
                  <a:pt x="7534191" y="5494337"/>
                </a:lnTo>
                <a:lnTo>
                  <a:pt x="7535779" y="5562600"/>
                </a:lnTo>
                <a:lnTo>
                  <a:pt x="7545304" y="5622925"/>
                </a:lnTo>
                <a:lnTo>
                  <a:pt x="7554829" y="5675312"/>
                </a:lnTo>
                <a:lnTo>
                  <a:pt x="7569116" y="5721350"/>
                </a:lnTo>
                <a:lnTo>
                  <a:pt x="7586579" y="5762625"/>
                </a:lnTo>
                <a:lnTo>
                  <a:pt x="7604041" y="5802312"/>
                </a:lnTo>
                <a:lnTo>
                  <a:pt x="7623091" y="5840412"/>
                </a:lnTo>
                <a:lnTo>
                  <a:pt x="7642141" y="5876925"/>
                </a:lnTo>
                <a:lnTo>
                  <a:pt x="7661191" y="5915025"/>
                </a:lnTo>
                <a:lnTo>
                  <a:pt x="7677066" y="5956300"/>
                </a:lnTo>
                <a:lnTo>
                  <a:pt x="7691354" y="6003925"/>
                </a:lnTo>
                <a:lnTo>
                  <a:pt x="7702466" y="6056312"/>
                </a:lnTo>
                <a:lnTo>
                  <a:pt x="7710404" y="6113462"/>
                </a:lnTo>
                <a:lnTo>
                  <a:pt x="7713579" y="6183312"/>
                </a:lnTo>
                <a:lnTo>
                  <a:pt x="7710404" y="6251575"/>
                </a:lnTo>
                <a:lnTo>
                  <a:pt x="7702466" y="6311900"/>
                </a:lnTo>
                <a:lnTo>
                  <a:pt x="7691354" y="6361112"/>
                </a:lnTo>
                <a:lnTo>
                  <a:pt x="7677066" y="6407150"/>
                </a:lnTo>
                <a:lnTo>
                  <a:pt x="7661191" y="6448425"/>
                </a:lnTo>
                <a:lnTo>
                  <a:pt x="7643729" y="6488112"/>
                </a:lnTo>
                <a:lnTo>
                  <a:pt x="7626266" y="6523037"/>
                </a:lnTo>
                <a:lnTo>
                  <a:pt x="7607216" y="6561137"/>
                </a:lnTo>
                <a:lnTo>
                  <a:pt x="7588166" y="6597650"/>
                </a:lnTo>
                <a:lnTo>
                  <a:pt x="7572291" y="6640512"/>
                </a:lnTo>
                <a:lnTo>
                  <a:pt x="7556416" y="6683375"/>
                </a:lnTo>
                <a:lnTo>
                  <a:pt x="7546891" y="6735762"/>
                </a:lnTo>
                <a:lnTo>
                  <a:pt x="7538954" y="6791325"/>
                </a:lnTo>
                <a:lnTo>
                  <a:pt x="753419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cup, indoor, tableware, plant&#10;&#10;Description automatically generated">
            <a:extLst>
              <a:ext uri="{FF2B5EF4-FFF2-40B4-BE49-F238E27FC236}">
                <a16:creationId xmlns:a16="http://schemas.microsoft.com/office/drawing/2014/main" id="{C034B257-98CB-4D90-A701-37B096FDA0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70" y="643469"/>
            <a:ext cx="5599057" cy="557106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BEA010-251B-4D45-BE05-83E49CD36B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6641" y="2286000"/>
            <a:ext cx="3410309" cy="3844800"/>
          </a:xfrm>
        </p:spPr>
        <p:txBody>
          <a:bodyPr>
            <a:normAutofit/>
          </a:bodyPr>
          <a:lstStyle/>
          <a:p>
            <a:r>
              <a:rPr lang="en-GB" sz="2400" dirty="0">
                <a:solidFill>
                  <a:schemeClr val="tx1">
                    <a:alpha val="60000"/>
                  </a:schemeClr>
                </a:solidFill>
              </a:rPr>
              <a:t>Some mugs are beautiful</a:t>
            </a:r>
          </a:p>
          <a:p>
            <a:r>
              <a:rPr lang="en-GB" sz="2400" dirty="0">
                <a:solidFill>
                  <a:schemeClr val="tx1">
                    <a:alpha val="60000"/>
                  </a:schemeClr>
                </a:solidFill>
              </a:rPr>
              <a:t>All mugs are useful</a:t>
            </a:r>
          </a:p>
          <a:p>
            <a:r>
              <a:rPr lang="en-GB" sz="2400" dirty="0">
                <a:solidFill>
                  <a:schemeClr val="tx1">
                    <a:alpha val="60000"/>
                  </a:schemeClr>
                </a:solidFill>
              </a:rPr>
              <a:t>All useful things are beautiful</a:t>
            </a:r>
          </a:p>
        </p:txBody>
      </p:sp>
      <p:sp>
        <p:nvSpPr>
          <p:cNvPr id="6" name="Action Button: Get Information 5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288D40C5-98BE-4388-9594-D3444AAF839B}"/>
              </a:ext>
            </a:extLst>
          </p:cNvPr>
          <p:cNvSpPr/>
          <p:nvPr/>
        </p:nvSpPr>
        <p:spPr>
          <a:xfrm>
            <a:off x="11218530" y="5943600"/>
            <a:ext cx="782877" cy="739036"/>
          </a:xfrm>
          <a:prstGeom prst="actionButtonInformati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D61A55-CD2D-4F79-8D39-172258B033F4}"/>
              </a:ext>
            </a:extLst>
          </p:cNvPr>
          <p:cNvSpPr txBox="1"/>
          <p:nvPr/>
        </p:nvSpPr>
        <p:spPr>
          <a:xfrm>
            <a:off x="7251591" y="6214531"/>
            <a:ext cx="3932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For a reminder of what to do, click here: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4F5880E-7E94-4773-AB8C-285011C96128}"/>
              </a:ext>
            </a:extLst>
          </p:cNvPr>
          <p:cNvSpPr txBox="1"/>
          <p:nvPr/>
        </p:nvSpPr>
        <p:spPr>
          <a:xfrm>
            <a:off x="7816880" y="203980"/>
            <a:ext cx="713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Amasis MT Pro Black" panose="02040A04050005020304" pitchFamily="18" charset="0"/>
              </a:rPr>
              <a:t>Q2</a:t>
            </a:r>
          </a:p>
        </p:txBody>
      </p:sp>
    </p:spTree>
    <p:extLst>
      <p:ext uri="{BB962C8B-B14F-4D97-AF65-F5344CB8AC3E}">
        <p14:creationId xmlns:p14="http://schemas.microsoft.com/office/powerpoint/2010/main" val="5130065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161766-5A58-4B70-B2E6-98CB646EF6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02" r="834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42E433-1A96-4A71-9E26-85E3FD5130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r>
              <a:rPr lang="en-GB" sz="2400" dirty="0"/>
              <a:t>All coloured flowers are scented</a:t>
            </a:r>
          </a:p>
          <a:p>
            <a:r>
              <a:rPr lang="en-GB" sz="2400" dirty="0"/>
              <a:t>No scented flowers are grown indoors</a:t>
            </a:r>
          </a:p>
          <a:p>
            <a:r>
              <a:rPr lang="en-GB" sz="2400" dirty="0"/>
              <a:t>No flowers grown indoors are coloured</a:t>
            </a:r>
          </a:p>
          <a:p>
            <a:endParaRPr lang="en-GB" sz="2000" dirty="0"/>
          </a:p>
        </p:txBody>
      </p:sp>
      <p:sp>
        <p:nvSpPr>
          <p:cNvPr id="8" name="Action Button: Get Information 7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8D1719A2-31C6-4F0C-A0C3-A153D6C5A9D4}"/>
              </a:ext>
            </a:extLst>
          </p:cNvPr>
          <p:cNvSpPr/>
          <p:nvPr/>
        </p:nvSpPr>
        <p:spPr>
          <a:xfrm>
            <a:off x="11122631" y="5943600"/>
            <a:ext cx="826718" cy="745299"/>
          </a:xfrm>
          <a:prstGeom prst="actionButtonInformation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DDFF5B-C7FF-4A49-AE48-4DEC2B0ACD1B}"/>
              </a:ext>
            </a:extLst>
          </p:cNvPr>
          <p:cNvSpPr txBox="1"/>
          <p:nvPr/>
        </p:nvSpPr>
        <p:spPr>
          <a:xfrm>
            <a:off x="7083718" y="6176963"/>
            <a:ext cx="3932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For a reminder of what to do, click here: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358DCC-D2AB-406F-8A3A-8A4B7FB355DC}"/>
              </a:ext>
            </a:extLst>
          </p:cNvPr>
          <p:cNvSpPr txBox="1"/>
          <p:nvPr/>
        </p:nvSpPr>
        <p:spPr>
          <a:xfrm>
            <a:off x="11178998" y="255507"/>
            <a:ext cx="713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Amasis MT Pro Black" panose="02040A04050005020304" pitchFamily="18" charset="0"/>
              </a:rPr>
              <a:t>Q3</a:t>
            </a:r>
          </a:p>
        </p:txBody>
      </p:sp>
    </p:spTree>
    <p:extLst>
      <p:ext uri="{BB962C8B-B14F-4D97-AF65-F5344CB8AC3E}">
        <p14:creationId xmlns:p14="http://schemas.microsoft.com/office/powerpoint/2010/main" val="29570723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t with green eyes&#10;&#10;Description automatically generated with low confidence">
            <a:extLst>
              <a:ext uri="{FF2B5EF4-FFF2-40B4-BE49-F238E27FC236}">
                <a16:creationId xmlns:a16="http://schemas.microsoft.com/office/drawing/2014/main" id="{D210DCE1-57DB-4542-B113-009377F1A1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" t="32068" r="-577" b="13826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472E99-0ECE-4361-93FB-EC358CC04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2452687"/>
          </a:xfrm>
        </p:spPr>
        <p:txBody>
          <a:bodyPr anchor="ctr">
            <a:normAutofit/>
          </a:bodyPr>
          <a:lstStyle/>
          <a:p>
            <a:r>
              <a:rPr lang="en-GB" sz="2400" dirty="0"/>
              <a:t>Some cats have no tails</a:t>
            </a:r>
          </a:p>
          <a:p>
            <a:r>
              <a:rPr lang="en-GB" sz="2400" dirty="0"/>
              <a:t>All cats are mammals</a:t>
            </a:r>
          </a:p>
          <a:p>
            <a:r>
              <a:rPr lang="en-GB" sz="2400" dirty="0"/>
              <a:t>Mammals do not have tails</a:t>
            </a:r>
          </a:p>
          <a:p>
            <a:endParaRPr lang="en-GB" sz="1800" dirty="0"/>
          </a:p>
        </p:txBody>
      </p:sp>
      <p:sp>
        <p:nvSpPr>
          <p:cNvPr id="6" name="Action Button: Get Information 5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1C8F4DDE-C3B0-4862-9AF0-A6173589DFC7}"/>
              </a:ext>
            </a:extLst>
          </p:cNvPr>
          <p:cNvSpPr/>
          <p:nvPr/>
        </p:nvSpPr>
        <p:spPr>
          <a:xfrm>
            <a:off x="10866329" y="5770257"/>
            <a:ext cx="1020871" cy="870559"/>
          </a:xfrm>
          <a:prstGeom prst="actionButtonInformation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6F7AF7-3DE0-47A9-97C5-3361E714E6BA}"/>
              </a:ext>
            </a:extLst>
          </p:cNvPr>
          <p:cNvSpPr txBox="1"/>
          <p:nvPr/>
        </p:nvSpPr>
        <p:spPr>
          <a:xfrm>
            <a:off x="6983511" y="5965612"/>
            <a:ext cx="3932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For a reminder of what to do, click here: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DD29F4-A807-4C2D-AAAB-9F950883E3F0}"/>
              </a:ext>
            </a:extLst>
          </p:cNvPr>
          <p:cNvSpPr txBox="1"/>
          <p:nvPr/>
        </p:nvSpPr>
        <p:spPr>
          <a:xfrm>
            <a:off x="125613" y="3752850"/>
            <a:ext cx="713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Amasis MT Pro Black" panose="02040A04050005020304" pitchFamily="18" charset="0"/>
              </a:rPr>
              <a:t>Q4</a:t>
            </a:r>
          </a:p>
        </p:txBody>
      </p:sp>
    </p:spTree>
    <p:extLst>
      <p:ext uri="{BB962C8B-B14F-4D97-AF65-F5344CB8AC3E}">
        <p14:creationId xmlns:p14="http://schemas.microsoft.com/office/powerpoint/2010/main" val="41333137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3AED2F1-ADEE-4EB3-AA94-0855326849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31" b="3976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7900CC-E4D5-4C60-83E0-F969757C1A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rmAutofit/>
          </a:bodyPr>
          <a:lstStyle/>
          <a:p>
            <a:r>
              <a:rPr lang="en-GB" sz="2400" dirty="0"/>
              <a:t>No healthy food is fattening</a:t>
            </a:r>
          </a:p>
          <a:p>
            <a:r>
              <a:rPr lang="en-GB" sz="2400" dirty="0"/>
              <a:t>All cakes are fattening</a:t>
            </a:r>
          </a:p>
          <a:p>
            <a:r>
              <a:rPr lang="en-GB" sz="2400" dirty="0"/>
              <a:t>No cakes are healthy</a:t>
            </a:r>
          </a:p>
          <a:p>
            <a:endParaRPr lang="en-GB" sz="1800" dirty="0"/>
          </a:p>
        </p:txBody>
      </p:sp>
      <p:sp>
        <p:nvSpPr>
          <p:cNvPr id="6" name="Action Button: Get Information 5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D8B099FC-F924-45E2-8CAB-E3E6E13E14D9}"/>
              </a:ext>
            </a:extLst>
          </p:cNvPr>
          <p:cNvSpPr/>
          <p:nvPr/>
        </p:nvSpPr>
        <p:spPr>
          <a:xfrm>
            <a:off x="10979063" y="5859825"/>
            <a:ext cx="951978" cy="822811"/>
          </a:xfrm>
          <a:prstGeom prst="actionButtonInformation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70B732-2B52-493F-899E-273BA0A1C0E4}"/>
              </a:ext>
            </a:extLst>
          </p:cNvPr>
          <p:cNvSpPr txBox="1"/>
          <p:nvPr/>
        </p:nvSpPr>
        <p:spPr>
          <a:xfrm>
            <a:off x="7046140" y="6086564"/>
            <a:ext cx="3932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For a reminder of what to do, click here: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92EAD7-006B-4095-BD6F-C6A9C40CFFFD}"/>
              </a:ext>
            </a:extLst>
          </p:cNvPr>
          <p:cNvSpPr txBox="1"/>
          <p:nvPr/>
        </p:nvSpPr>
        <p:spPr>
          <a:xfrm>
            <a:off x="2342369" y="2656881"/>
            <a:ext cx="713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Amasis MT Pro Black" panose="02040A04050005020304" pitchFamily="18" charset="0"/>
              </a:rPr>
              <a:t>Q5</a:t>
            </a:r>
          </a:p>
        </p:txBody>
      </p:sp>
    </p:spTree>
    <p:extLst>
      <p:ext uri="{BB962C8B-B14F-4D97-AF65-F5344CB8AC3E}">
        <p14:creationId xmlns:p14="http://schemas.microsoft.com/office/powerpoint/2010/main" val="30688906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TM03090434[[fn=Wood Type]]</Template>
  <TotalTime>167</TotalTime>
  <Words>743</Words>
  <Application>Microsoft Office PowerPoint</Application>
  <PresentationFormat>Widescreen</PresentationFormat>
  <Paragraphs>122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Amasis MT Pro Black</vt:lpstr>
      <vt:lpstr>Arial</vt:lpstr>
      <vt:lpstr>Calibri</vt:lpstr>
      <vt:lpstr>Calibri Light</vt:lpstr>
      <vt:lpstr>Cooper Black</vt:lpstr>
      <vt:lpstr>Office Theme</vt:lpstr>
      <vt:lpstr>What is Knowledge?</vt:lpstr>
      <vt:lpstr>The Study of Knowledge</vt:lpstr>
      <vt:lpstr>Philosophical Vocabulary – Activity 1</vt:lpstr>
      <vt:lpstr>Activity 2: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Deductive Arguments</vt:lpstr>
      <vt:lpstr>Inductive Arguments</vt:lpstr>
      <vt:lpstr>Philosophical Proofs</vt:lpstr>
      <vt:lpstr>A Priori Arguments</vt:lpstr>
      <vt:lpstr>A Posteriori Arguments</vt:lpstr>
      <vt:lpstr>Vocabulary you need to know:</vt:lpstr>
      <vt:lpstr>Vocabulary you need to know:</vt:lpstr>
      <vt:lpstr>Vocabulary you need to know: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is Knowledge?</dc:title>
  <dc:creator>Clare Lloyd</dc:creator>
  <cp:lastModifiedBy>Rhuna L Taylor</cp:lastModifiedBy>
  <cp:revision>2</cp:revision>
  <dcterms:created xsi:type="dcterms:W3CDTF">2022-04-29T07:21:56Z</dcterms:created>
  <dcterms:modified xsi:type="dcterms:W3CDTF">2026-05-18T12:13:12Z</dcterms:modified>
</cp:coreProperties>
</file>