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45B7"/>
    <a:srgbClr val="E53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F1E55-11BD-4871-93D7-9BD3C29AE4FB}" v="863" dt="2022-05-01T12:32:29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9B34-08CC-4F8F-9166-BB1198D9A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DA5D2-E716-4983-8A2A-DD9C5A637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6EBBB-7495-4271-A984-B5F7D87E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E3884-DE45-4A69-A739-2A01F8CE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3BCB2-457D-4607-BD7C-D4482B09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1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5916-8EF5-4E0E-8811-A849FA45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D6AB7-E5DB-4E79-992F-AAF50769A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AF1A9-64B8-4F98-8E07-EC0C5184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A3451-A4C5-409C-8FBD-6F05A4C2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08829-4FB8-49AA-B834-F7CEA392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25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A4C27-272A-45EE-9B38-E78ED7F76D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86860-B89F-434D-8046-475E5CD36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33A6E-C0B1-4156-9FB1-E5333AE1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7BBB-919A-46F5-B62B-31D384D40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BBE27-1809-4078-8079-B25C123A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5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3F51-D0B1-4747-80B7-7B6D124B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9733-4FCF-4A5D-9543-ABEEE3385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D3BB6-D6D5-49CA-91E1-012FA06C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3580-157C-4C46-9935-A6B76F38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1244D-878B-4E9F-A112-FD94E472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4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A4FC-2EA6-4B39-BC6F-0D4C753C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D8AC7-F89E-472A-B819-CBE276C6E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0E7FA-83DA-47D5-98A6-06B9F1A0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B1EC1-E8A7-4773-9713-07B86FAA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61B6C-628A-469E-B5C0-406111F0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59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97F7-77CE-4961-9BD8-BD449D21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F5B71-260F-46C8-B4F3-6697B65F2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162A4-BBEF-4CA0-A201-629B3B806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C058E-16C0-4729-BF3C-012D47FB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13870-2BD6-4184-BECF-96E30951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4BF08-A6B3-4135-81C0-C59016EE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76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C6B4-9742-4324-916B-166E594D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301E5-022A-4BB8-B4A1-27592C6F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F265-9BB4-4E70-8905-28BCE4793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DA779-EA98-471E-A3C0-3D04BCAF0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8FB26-7297-438C-8426-4CA403055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20EDA-51AB-45C8-8ADD-A51D0849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3E742E-59BF-4B10-ABB8-F6377E45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A8EE3-4E4F-478A-B860-F95255FF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1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39A4-3F31-4CD9-9435-FAC8D672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52699-C61E-43AA-BDC4-C64E10A5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084CB-0370-404B-929C-63FC2EE1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E2B09-3667-4BF4-89EB-05E2AFA6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78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47EE52-E8B7-4562-8BB2-2233D79E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AEA24-8472-401E-9D29-DC21DE74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72BF-B876-49A7-AE1B-892AD9D7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41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A224-BB08-4796-845D-BF3A4F62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1A47-1A32-403C-BAD1-3C4060DF0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3458A-8396-4B73-AA77-C9E61CBB4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69074-BE0D-4388-996E-DCA51EB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0B650-75CD-45BF-99E9-9F54BE9B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294E7-7DE2-491C-ADBB-3E94A60E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8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3D2DA-4350-4EFA-9408-0BE27584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60E7C-BD68-458C-BC1B-3157FEB9C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C9F54-5923-48A6-8EC6-9E3463E94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6D856-B4E4-428C-BBD4-74C888E8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D3ED7-6B28-436D-B733-FAE3EA90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A0BD1-28F8-49DC-AAF9-A656CCFE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6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B7A118-2C36-4D33-9F31-4E6E1DF8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8938D-1A6D-4F23-AA39-0F98C80C6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3E3A3-8388-4FB6-ACBE-C9903D640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97D2-5067-4E37-94F4-F280F3CA1A84}" type="datetimeFigureOut">
              <a:rPr lang="en-GB" smtClean="0"/>
              <a:t>02/06/2025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9F3AC-437F-413E-B8B8-C0A8F9326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4475-5FC9-41AD-AB41-6E6E45685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7222-1029-4F42-AC1E-D3FDC75E3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6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0E590C-163D-4D6E-9250-95A18CAF9175}"/>
              </a:ext>
            </a:extLst>
          </p:cNvPr>
          <p:cNvSpPr/>
          <p:nvPr/>
        </p:nvSpPr>
        <p:spPr>
          <a:xfrm>
            <a:off x="1524000" y="2311052"/>
            <a:ext cx="9317277" cy="2254685"/>
          </a:xfrm>
          <a:prstGeom prst="rect">
            <a:avLst/>
          </a:prstGeom>
          <a:solidFill>
            <a:schemeClr val="bg2">
              <a:alpha val="7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485E8-4D88-4527-AC0D-2EDF13439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Knowledge?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B9C60-C3B9-46DE-A35F-D854FA7A92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Preparation - Philosophy</a:t>
            </a:r>
          </a:p>
        </p:txBody>
      </p:sp>
    </p:spTree>
    <p:extLst>
      <p:ext uri="{BB962C8B-B14F-4D97-AF65-F5344CB8AC3E}">
        <p14:creationId xmlns:p14="http://schemas.microsoft.com/office/powerpoint/2010/main" val="240212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5FBDB-90E9-4319-AA0E-5F2EBC872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GB" sz="2400" dirty="0"/>
              <a:t>No lazy people pass exams</a:t>
            </a:r>
          </a:p>
          <a:p>
            <a:r>
              <a:rPr lang="en-GB" sz="2400" dirty="0"/>
              <a:t>Some students pass exams</a:t>
            </a:r>
          </a:p>
          <a:p>
            <a:r>
              <a:rPr lang="en-GB" sz="2400" dirty="0"/>
              <a:t>Some students are not lazy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DAA7D-EC01-4295-92E3-6DC593FAF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8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B81EC6A-D103-4189-A765-568AADF4165A}"/>
              </a:ext>
            </a:extLst>
          </p:cNvPr>
          <p:cNvSpPr/>
          <p:nvPr/>
        </p:nvSpPr>
        <p:spPr>
          <a:xfrm>
            <a:off x="5809593" y="5987441"/>
            <a:ext cx="839244" cy="795403"/>
          </a:xfrm>
          <a:prstGeom prst="actionButtonInformation">
            <a:avLst/>
          </a:prstGeom>
          <a:solidFill>
            <a:srgbClr val="E53A23"/>
          </a:solidFill>
          <a:ln>
            <a:solidFill>
              <a:srgbClr val="E53A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004DB-B7F2-461B-9678-958F2C1B88B9}"/>
              </a:ext>
            </a:extLst>
          </p:cNvPr>
          <p:cNvSpPr txBox="1"/>
          <p:nvPr/>
        </p:nvSpPr>
        <p:spPr>
          <a:xfrm>
            <a:off x="1944521" y="6078346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1014F-A85D-4964-A0FF-EFBFED8E2490}"/>
              </a:ext>
            </a:extLst>
          </p:cNvPr>
          <p:cNvSpPr txBox="1"/>
          <p:nvPr/>
        </p:nvSpPr>
        <p:spPr>
          <a:xfrm>
            <a:off x="920664" y="96322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Q6</a:t>
            </a:r>
          </a:p>
        </p:txBody>
      </p:sp>
    </p:spTree>
    <p:extLst>
      <p:ext uri="{BB962C8B-B14F-4D97-AF65-F5344CB8AC3E}">
        <p14:creationId xmlns:p14="http://schemas.microsoft.com/office/powerpoint/2010/main" val="3888859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2EB1A0-DB33-426E-89C1-9B3918DFA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17" b="196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63587-E5DA-43CA-A6F9-CB3B01D86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2400" dirty="0"/>
              <a:t>Everything has a cause</a:t>
            </a:r>
          </a:p>
          <a:p>
            <a:r>
              <a:rPr lang="en-GB" sz="2400" dirty="0"/>
              <a:t>The world is a ‘thing’</a:t>
            </a:r>
          </a:p>
          <a:p>
            <a:r>
              <a:rPr lang="en-GB" sz="2400" dirty="0"/>
              <a:t>The world is caused</a:t>
            </a:r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15717D8-254C-4B76-AE04-6A1F775ADFF3}"/>
              </a:ext>
            </a:extLst>
          </p:cNvPr>
          <p:cNvSpPr/>
          <p:nvPr/>
        </p:nvSpPr>
        <p:spPr>
          <a:xfrm>
            <a:off x="10878855" y="5789046"/>
            <a:ext cx="955800" cy="832981"/>
          </a:xfrm>
          <a:prstGeom prst="actionButtonInformati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8EACE-7B18-4CDD-B839-5175BF7393DE}"/>
              </a:ext>
            </a:extLst>
          </p:cNvPr>
          <p:cNvSpPr txBox="1"/>
          <p:nvPr/>
        </p:nvSpPr>
        <p:spPr>
          <a:xfrm>
            <a:off x="6945933" y="6063108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4BCEF-2298-4F96-880E-851C8C4701E3}"/>
              </a:ext>
            </a:extLst>
          </p:cNvPr>
          <p:cNvSpPr txBox="1"/>
          <p:nvPr/>
        </p:nvSpPr>
        <p:spPr>
          <a:xfrm>
            <a:off x="532358" y="4119786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Q7</a:t>
            </a:r>
          </a:p>
        </p:txBody>
      </p:sp>
    </p:spTree>
    <p:extLst>
      <p:ext uri="{BB962C8B-B14F-4D97-AF65-F5344CB8AC3E}">
        <p14:creationId xmlns:p14="http://schemas.microsoft.com/office/powerpoint/2010/main" val="174106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4FF11-64F3-4EF7-9E33-1C3E98A7D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25598" cy="3320668"/>
          </a:xfrm>
        </p:spPr>
        <p:txBody>
          <a:bodyPr>
            <a:normAutofit/>
          </a:bodyPr>
          <a:lstStyle/>
          <a:p>
            <a:r>
              <a:rPr lang="en-GB" sz="2400" dirty="0"/>
              <a:t>All complex things are designed</a:t>
            </a:r>
          </a:p>
          <a:p>
            <a:r>
              <a:rPr lang="en-GB" sz="2400" dirty="0"/>
              <a:t>The universe is a complex thing</a:t>
            </a:r>
          </a:p>
          <a:p>
            <a:r>
              <a:rPr lang="en-GB" sz="2400" dirty="0"/>
              <a:t>The universe is designed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5C0D9-186C-4D5A-876F-32E4A9D82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0" t="796" r="19027" b="-79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3BB492-4924-4D37-8AB6-1A9982486C59}"/>
              </a:ext>
            </a:extLst>
          </p:cNvPr>
          <p:cNvSpPr/>
          <p:nvPr/>
        </p:nvSpPr>
        <p:spPr>
          <a:xfrm>
            <a:off x="4440978" y="5811800"/>
            <a:ext cx="869199" cy="763534"/>
          </a:xfrm>
          <a:prstGeom prst="actionButtonInformation">
            <a:avLst/>
          </a:prstGeom>
          <a:solidFill>
            <a:srgbClr val="C345B7"/>
          </a:solidFill>
          <a:ln>
            <a:solidFill>
              <a:srgbClr val="C345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8BAB0-F806-451A-844F-09298CFBE4CD}"/>
              </a:ext>
            </a:extLst>
          </p:cNvPr>
          <p:cNvSpPr txBox="1"/>
          <p:nvPr/>
        </p:nvSpPr>
        <p:spPr>
          <a:xfrm>
            <a:off x="583213" y="5971785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7743D-4E3E-4103-BA0E-4FD4462BE8DC}"/>
              </a:ext>
            </a:extLst>
          </p:cNvPr>
          <p:cNvSpPr txBox="1"/>
          <p:nvPr/>
        </p:nvSpPr>
        <p:spPr>
          <a:xfrm>
            <a:off x="583213" y="182955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Q8</a:t>
            </a:r>
          </a:p>
        </p:txBody>
      </p:sp>
    </p:spTree>
    <p:extLst>
      <p:ext uri="{BB962C8B-B14F-4D97-AF65-F5344CB8AC3E}">
        <p14:creationId xmlns:p14="http://schemas.microsoft.com/office/powerpoint/2010/main" val="307668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1A0CA8-0E25-4D72-9CE6-A0378D22CB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851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ADDDBD-06B4-416A-B149-04F486ED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294" y="135827"/>
            <a:ext cx="9265771" cy="6228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Deductive Arguments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08752C-E670-4806-B965-12036CF30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301" y="4222300"/>
            <a:ext cx="9565028" cy="124924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An argument in which the premises lead indisputably to the conclusion</a:t>
            </a:r>
          </a:p>
          <a:p>
            <a:r>
              <a:rPr lang="en-US" sz="2400" dirty="0"/>
              <a:t>If the premises are true and the logic is valid, then the conclusion must be true</a:t>
            </a:r>
          </a:p>
          <a:p>
            <a:r>
              <a:rPr lang="en-US" sz="2400" dirty="0"/>
              <a:t>It is illogical to accept the premises but not the conclusion of a deductive argument</a:t>
            </a:r>
          </a:p>
        </p:txBody>
      </p:sp>
    </p:spTree>
    <p:extLst>
      <p:ext uri="{BB962C8B-B14F-4D97-AF65-F5344CB8AC3E}">
        <p14:creationId xmlns:p14="http://schemas.microsoft.com/office/powerpoint/2010/main" val="2823478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3F0FB-5D2A-4657-A362-6525A160C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9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8D5B5-8590-4D41-8994-93DA01F6D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57948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Inductive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C4176-28C8-4B8A-8DBC-9BEBB6BDA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4728" y="2434201"/>
            <a:ext cx="4059071" cy="37427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An argument in which the premises lead to a conclusion which is possible but not the only possibility</a:t>
            </a:r>
          </a:p>
          <a:p>
            <a:r>
              <a:rPr lang="en-US" sz="2400" dirty="0"/>
              <a:t>Here we must ask:</a:t>
            </a:r>
          </a:p>
          <a:p>
            <a:pPr lvl="1"/>
            <a:r>
              <a:rPr lang="en-US" dirty="0"/>
              <a:t>Are the premises true? </a:t>
            </a:r>
          </a:p>
          <a:p>
            <a:pPr lvl="1"/>
            <a:r>
              <a:rPr lang="en-US" dirty="0"/>
              <a:t>Is the argument valid? </a:t>
            </a:r>
          </a:p>
          <a:p>
            <a:pPr lvl="1"/>
            <a:r>
              <a:rPr lang="en-US" dirty="0"/>
              <a:t>How persuasive is it?</a:t>
            </a:r>
          </a:p>
        </p:txBody>
      </p:sp>
    </p:spTree>
    <p:extLst>
      <p:ext uri="{BB962C8B-B14F-4D97-AF65-F5344CB8AC3E}">
        <p14:creationId xmlns:p14="http://schemas.microsoft.com/office/powerpoint/2010/main" val="3669166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DFD470-503B-4BB4-877E-6031B597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807" r="23010" b="428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FC528-535F-426A-A212-0BDD99C0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67" y="1155395"/>
            <a:ext cx="4173610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Philosophical Proofs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FB54C-44FB-4ECD-BAAF-5AD2FBDC7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4965181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Arguments for the existence of God that claim to be valid and sound</a:t>
            </a:r>
          </a:p>
          <a:p>
            <a:r>
              <a:rPr lang="en-US" sz="2400" dirty="0"/>
              <a:t>We will be considering:</a:t>
            </a:r>
          </a:p>
          <a:p>
            <a:pPr lvl="1"/>
            <a:r>
              <a:rPr lang="en-US" dirty="0"/>
              <a:t>The cosmological argument</a:t>
            </a:r>
          </a:p>
          <a:p>
            <a:pPr lvl="1"/>
            <a:r>
              <a:rPr lang="en-US" dirty="0"/>
              <a:t>The teleological argument</a:t>
            </a:r>
          </a:p>
          <a:p>
            <a:pPr lvl="1"/>
            <a:r>
              <a:rPr lang="en-US" dirty="0"/>
              <a:t>The ontological argument</a:t>
            </a:r>
          </a:p>
        </p:txBody>
      </p:sp>
    </p:spTree>
    <p:extLst>
      <p:ext uri="{BB962C8B-B14F-4D97-AF65-F5344CB8AC3E}">
        <p14:creationId xmlns:p14="http://schemas.microsoft.com/office/powerpoint/2010/main" val="2890256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2DE791-C4C1-4533-905F-8C202CE914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66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C742-1B65-40E9-ADC6-DE8E30CC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36" y="662400"/>
            <a:ext cx="4321131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 Priori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E19B-39FB-489E-9F88-7B24763C5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836" y="2286000"/>
            <a:ext cx="4321131" cy="38448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Based on acquired knowledge without, independent of or prior to experience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Rationalist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Relies on logic and reasoning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No empirical evidence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The ontological argument</a:t>
            </a:r>
          </a:p>
        </p:txBody>
      </p:sp>
    </p:spTree>
    <p:extLst>
      <p:ext uri="{BB962C8B-B14F-4D97-AF65-F5344CB8AC3E}">
        <p14:creationId xmlns:p14="http://schemas.microsoft.com/office/powerpoint/2010/main" val="167286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B88902-4688-417D-A2CF-B193A32949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809" b="995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6147A-F23E-4F3B-AA37-922B01FB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68" y="1920773"/>
            <a:ext cx="4913585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 Posteriori Arguments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9864C-DFE7-4F7D-AC32-BE9FB2726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05" y="3707214"/>
            <a:ext cx="4593021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Based on experience</a:t>
            </a:r>
          </a:p>
          <a:p>
            <a:r>
              <a:rPr lang="en-US" sz="2400" dirty="0"/>
              <a:t>Uses reason based on human experience of the world</a:t>
            </a:r>
          </a:p>
          <a:p>
            <a:r>
              <a:rPr lang="en-US" sz="2400" dirty="0"/>
              <a:t>Empiricist</a:t>
            </a:r>
          </a:p>
          <a:p>
            <a:r>
              <a:rPr lang="en-US" sz="2400" dirty="0"/>
              <a:t>Relies on empirical evidence</a:t>
            </a:r>
          </a:p>
          <a:p>
            <a:r>
              <a:rPr lang="en-US" sz="2400" dirty="0"/>
              <a:t>The cosmological argument</a:t>
            </a:r>
          </a:p>
          <a:p>
            <a:r>
              <a:rPr lang="en-US" sz="2400" dirty="0"/>
              <a:t>The teleological argument</a:t>
            </a:r>
          </a:p>
        </p:txBody>
      </p:sp>
    </p:spTree>
    <p:extLst>
      <p:ext uri="{BB962C8B-B14F-4D97-AF65-F5344CB8AC3E}">
        <p14:creationId xmlns:p14="http://schemas.microsoft.com/office/powerpoint/2010/main" val="413187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65FB-1831-43D9-8ED7-6648DD69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90179"/>
            <a:ext cx="4421873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you 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F86A-7C05-480F-9015-D8CE714CB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30" y="1712500"/>
            <a:ext cx="4233633" cy="318961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Epistemology</a:t>
            </a:r>
            <a:r>
              <a:rPr lang="en-US" sz="2400" dirty="0"/>
              <a:t> – The theory of  / study of knowledge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Rationalism</a:t>
            </a:r>
            <a:r>
              <a:rPr lang="en-US" sz="2400" dirty="0"/>
              <a:t> – The view that the dominant foundation of knowledge is reason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Empiricism</a:t>
            </a:r>
            <a:r>
              <a:rPr lang="en-US" sz="2400" dirty="0"/>
              <a:t> – The view that the dominant foundation of knowledge is experience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6D644-5C1F-4FDE-BA81-FB564FCC8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52641"/>
            <a:ext cx="6019331" cy="2949472"/>
          </a:xfrm>
          <a:prstGeom prst="rect">
            <a:avLst/>
          </a:prstGeom>
          <a:effectLst/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14E0D4-A3DA-4DA8-BA30-BE211E063E35}"/>
              </a:ext>
            </a:extLst>
          </p:cNvPr>
          <p:cNvSpPr/>
          <p:nvPr/>
        </p:nvSpPr>
        <p:spPr>
          <a:xfrm>
            <a:off x="3782964" y="5999477"/>
            <a:ext cx="613776" cy="5949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B5073-DAFF-4241-AFA7-720A8ADC6D3F}"/>
              </a:ext>
            </a:extLst>
          </p:cNvPr>
          <p:cNvSpPr txBox="1"/>
          <p:nvPr/>
        </p:nvSpPr>
        <p:spPr>
          <a:xfrm>
            <a:off x="235668" y="5910065"/>
            <a:ext cx="354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vocabulary you need to know, click here:</a:t>
            </a:r>
          </a:p>
        </p:txBody>
      </p:sp>
    </p:spTree>
    <p:extLst>
      <p:ext uri="{BB962C8B-B14F-4D97-AF65-F5344CB8AC3E}">
        <p14:creationId xmlns:p14="http://schemas.microsoft.com/office/powerpoint/2010/main" val="3353027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65FB-1831-43D9-8ED7-6648DD69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90179"/>
            <a:ext cx="4421873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you 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F86A-7C05-480F-9015-D8CE714CB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30" y="1712500"/>
            <a:ext cx="4233633" cy="451131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Valid</a:t>
            </a:r>
            <a:r>
              <a:rPr lang="en-US" sz="2400" dirty="0"/>
              <a:t> – An argument where there are no mistakes in logic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Sound</a:t>
            </a:r>
            <a:r>
              <a:rPr lang="en-US" sz="2400" dirty="0"/>
              <a:t> – Where the logic is correct, and the premises are true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Syllogism</a:t>
            </a:r>
            <a:r>
              <a:rPr lang="en-US" sz="2400" dirty="0"/>
              <a:t> – a three-line argument in which a conclusion is derived from two premises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6D644-5C1F-4FDE-BA81-FB564FCC8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52641"/>
            <a:ext cx="6019331" cy="2949472"/>
          </a:xfrm>
          <a:prstGeom prst="rect">
            <a:avLst/>
          </a:prstGeom>
          <a:effectLst/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14E0D4-A3DA-4DA8-BA30-BE211E063E35}"/>
              </a:ext>
            </a:extLst>
          </p:cNvPr>
          <p:cNvSpPr/>
          <p:nvPr/>
        </p:nvSpPr>
        <p:spPr>
          <a:xfrm>
            <a:off x="3782964" y="5999477"/>
            <a:ext cx="613776" cy="5949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B5073-DAFF-4241-AFA7-720A8ADC6D3F}"/>
              </a:ext>
            </a:extLst>
          </p:cNvPr>
          <p:cNvSpPr txBox="1"/>
          <p:nvPr/>
        </p:nvSpPr>
        <p:spPr>
          <a:xfrm>
            <a:off x="235668" y="5910065"/>
            <a:ext cx="354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vocabulary you need to know, click here:</a:t>
            </a:r>
          </a:p>
        </p:txBody>
      </p:sp>
    </p:spTree>
    <p:extLst>
      <p:ext uri="{BB962C8B-B14F-4D97-AF65-F5344CB8AC3E}">
        <p14:creationId xmlns:p14="http://schemas.microsoft.com/office/powerpoint/2010/main" val="333712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5252-F800-436D-A87C-6BBCD0F9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Study of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2A601-5E9F-4DE8-8510-02435BFE72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study of knowledge is called: </a:t>
            </a:r>
            <a:r>
              <a:rPr lang="en-GB" dirty="0">
                <a:highlight>
                  <a:srgbClr val="FFFF00"/>
                </a:highlight>
                <a:latin typeface="Cooper Black" panose="0208090404030B020404" pitchFamily="18" charset="0"/>
              </a:rPr>
              <a:t>Epistemology</a:t>
            </a:r>
          </a:p>
          <a:p>
            <a:r>
              <a:rPr lang="en-GB" dirty="0"/>
              <a:t>Knowledge = </a:t>
            </a:r>
          </a:p>
          <a:p>
            <a:pPr lvl="1"/>
            <a:r>
              <a:rPr lang="en-GB" dirty="0"/>
              <a:t>more than belief or suppositions</a:t>
            </a:r>
          </a:p>
          <a:p>
            <a:pPr lvl="1"/>
            <a:r>
              <a:rPr lang="en-GB" dirty="0"/>
              <a:t>something absolute</a:t>
            </a:r>
          </a:p>
          <a:p>
            <a:pPr lvl="1"/>
            <a:r>
              <a:rPr lang="en-GB" dirty="0"/>
              <a:t>cannot be logically disputed</a:t>
            </a:r>
          </a:p>
          <a:p>
            <a:r>
              <a:rPr lang="en-GB" dirty="0"/>
              <a:t>There are different views on how we can gain knowledge: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BBF05-F454-4575-BC5D-4416574372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  <a:latin typeface="Cooper Black" panose="0208090404030B020404" pitchFamily="18" charset="0"/>
              </a:rPr>
              <a:t>Rationalism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/>
              <a:t>–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  <a:p>
            <a:pPr lvl="1"/>
            <a:r>
              <a:rPr lang="en-GB" dirty="0"/>
              <a:t>Knowledge is gained through reason / logic alone</a:t>
            </a:r>
          </a:p>
          <a:p>
            <a:pPr lvl="1"/>
            <a:r>
              <a:rPr lang="en-GB" dirty="0"/>
              <a:t>No reference to the empirical world is required</a:t>
            </a:r>
          </a:p>
          <a:p>
            <a:r>
              <a:rPr lang="en-GB" dirty="0">
                <a:highlight>
                  <a:srgbClr val="FFFF00"/>
                </a:highlight>
                <a:latin typeface="Cooper Black" panose="0208090404030B020404" pitchFamily="18" charset="0"/>
              </a:rPr>
              <a:t>Empiricism</a:t>
            </a:r>
            <a:r>
              <a:rPr lang="en-GB" dirty="0">
                <a:latin typeface="Cooper Black" panose="0208090404030B020404" pitchFamily="18" charset="0"/>
              </a:rPr>
              <a:t> </a:t>
            </a:r>
            <a:r>
              <a:rPr lang="en-GB" dirty="0"/>
              <a:t>– </a:t>
            </a:r>
          </a:p>
          <a:p>
            <a:pPr lvl="1"/>
            <a:r>
              <a:rPr lang="en-GB" dirty="0"/>
              <a:t>Knowledge is gained through sensory experience of the world</a:t>
            </a:r>
          </a:p>
          <a:p>
            <a:pPr lvl="1"/>
            <a:r>
              <a:rPr lang="en-GB" dirty="0"/>
              <a:t>E.g. scientific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2052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65FB-1831-43D9-8ED7-6648DD69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90179"/>
            <a:ext cx="4421873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Vocabulary you need to know: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F86A-7C05-480F-9015-D8CE714CB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30" y="1712500"/>
            <a:ext cx="4233633" cy="451131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Deductive</a:t>
            </a:r>
            <a:r>
              <a:rPr lang="en-US" sz="2000" dirty="0"/>
              <a:t> – An argument in which, if the premises are true, then the conclusion must be true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Inductive</a:t>
            </a:r>
            <a:r>
              <a:rPr lang="en-US" sz="2000" dirty="0"/>
              <a:t> – An argument constructed on true premises reaching a logically possible and persuasive conclusion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 priori </a:t>
            </a:r>
            <a:r>
              <a:rPr lang="en-US" sz="2000" dirty="0"/>
              <a:t>– Without or prior to experience; used of an argument which is based on acquired knowledge independent of or prior to experience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 posteriori </a:t>
            </a:r>
            <a:r>
              <a:rPr lang="en-US" sz="2000" dirty="0"/>
              <a:t>– Based on experience; used of an argument which is based on experience or empirical evidence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6D644-5C1F-4FDE-BA81-FB564FCC8A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52641"/>
            <a:ext cx="6019331" cy="29494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986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317220-566F-4A92-93DD-FE48AAAD9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8091B-2A54-4F6B-B3C1-81C168F5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06" y="640263"/>
            <a:ext cx="4148918" cy="13449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Philosophical Vocabulary – 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E7BC6-1AED-479E-BCFD-013A353AC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905" y="2121763"/>
            <a:ext cx="4148919" cy="37730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dirty="0"/>
              <a:t>Read the worksheet provided</a:t>
            </a:r>
          </a:p>
          <a:p>
            <a:r>
              <a:rPr lang="en-US" sz="2400" dirty="0"/>
              <a:t>Find out the meaning of the following words and write a glossary definition for each one:</a:t>
            </a:r>
          </a:p>
          <a:p>
            <a:pPr algn="ctr"/>
            <a:r>
              <a:rPr lang="en-US" sz="2400" dirty="0"/>
              <a:t>Valid</a:t>
            </a:r>
          </a:p>
          <a:p>
            <a:pPr algn="ctr"/>
            <a:r>
              <a:rPr lang="en-US" sz="2400" dirty="0"/>
              <a:t>Sound </a:t>
            </a:r>
          </a:p>
          <a:p>
            <a:pPr algn="ctr"/>
            <a:r>
              <a:rPr lang="en-US" sz="2400" dirty="0"/>
              <a:t>Syllogism</a:t>
            </a:r>
          </a:p>
          <a:p>
            <a:pPr algn="ctr"/>
            <a:r>
              <a:rPr lang="en-US" sz="2400" dirty="0"/>
              <a:t>Deductive</a:t>
            </a:r>
          </a:p>
          <a:p>
            <a:pPr algn="ctr"/>
            <a:r>
              <a:rPr lang="en-US" sz="2400" dirty="0"/>
              <a:t>Inductive</a:t>
            </a:r>
          </a:p>
          <a:p>
            <a:pPr algn="ctr"/>
            <a:r>
              <a:rPr lang="en-US" sz="2400" dirty="0"/>
              <a:t>A priori</a:t>
            </a:r>
          </a:p>
          <a:p>
            <a:pPr algn="ctr"/>
            <a:r>
              <a:rPr lang="en-US" sz="2400" dirty="0"/>
              <a:t>A posteriori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849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EB37A5-28C5-4288-8727-102B4EE23F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r="9091" b="142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FD1B9-C31C-44F1-95AA-233FFD9F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Activity 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B8CB2-B9AE-44C4-A989-43C8B274F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Read the following examples of syllogistic arguments and decide:</a:t>
            </a:r>
          </a:p>
          <a:p>
            <a:r>
              <a:rPr lang="en-US" sz="2400" dirty="0"/>
              <a:t>Which are not valid? Why?</a:t>
            </a:r>
          </a:p>
          <a:p>
            <a:r>
              <a:rPr lang="en-US" sz="2400" dirty="0"/>
              <a:t>Which are not sound? Why?</a:t>
            </a:r>
          </a:p>
          <a:p>
            <a:r>
              <a:rPr lang="en-US" sz="2400" dirty="0"/>
              <a:t>Write out your answers for </a:t>
            </a:r>
            <a:r>
              <a:rPr lang="en-US" sz="2400"/>
              <a:t>each example</a:t>
            </a:r>
            <a:endParaRPr lang="en-US" sz="2400" dirty="0"/>
          </a:p>
          <a:p>
            <a:pPr marL="0"/>
            <a:endParaRPr lang="en-US" sz="2400" dirty="0"/>
          </a:p>
        </p:txBody>
      </p:sp>
      <p:sp>
        <p:nvSpPr>
          <p:cNvPr id="7" name="Action Button: Blank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DDB3C2F-E076-4952-9286-D97DDE9EBD47}"/>
              </a:ext>
            </a:extLst>
          </p:cNvPr>
          <p:cNvSpPr/>
          <p:nvPr/>
        </p:nvSpPr>
        <p:spPr>
          <a:xfrm>
            <a:off x="544883" y="5367403"/>
            <a:ext cx="670142" cy="62003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Q1</a:t>
            </a:r>
          </a:p>
        </p:txBody>
      </p:sp>
      <p:sp>
        <p:nvSpPr>
          <p:cNvPr id="8" name="Action Button: Blank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8BD33EF-1B15-4470-A60C-58A1B1C0C445}"/>
              </a:ext>
            </a:extLst>
          </p:cNvPr>
          <p:cNvSpPr/>
          <p:nvPr/>
        </p:nvSpPr>
        <p:spPr>
          <a:xfrm>
            <a:off x="1264251" y="5367403"/>
            <a:ext cx="670142" cy="620038"/>
          </a:xfrm>
          <a:prstGeom prst="actionButtonBlan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Q2</a:t>
            </a:r>
          </a:p>
        </p:txBody>
      </p:sp>
      <p:sp>
        <p:nvSpPr>
          <p:cNvPr id="9" name="Action Button: Blank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9F3818C-5DB8-44F9-9356-54AC72392B19}"/>
              </a:ext>
            </a:extLst>
          </p:cNvPr>
          <p:cNvSpPr/>
          <p:nvPr/>
        </p:nvSpPr>
        <p:spPr>
          <a:xfrm>
            <a:off x="1981402" y="5367403"/>
            <a:ext cx="670142" cy="62003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Q3</a:t>
            </a:r>
          </a:p>
        </p:txBody>
      </p:sp>
      <p:sp>
        <p:nvSpPr>
          <p:cNvPr id="10" name="Action Button: Blank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A43B519-FC6E-4B8F-9D39-A486D6F578B9}"/>
              </a:ext>
            </a:extLst>
          </p:cNvPr>
          <p:cNvSpPr/>
          <p:nvPr/>
        </p:nvSpPr>
        <p:spPr>
          <a:xfrm>
            <a:off x="2706292" y="5367403"/>
            <a:ext cx="670142" cy="620038"/>
          </a:xfrm>
          <a:prstGeom prst="actionButtonBlan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Q4</a:t>
            </a:r>
          </a:p>
        </p:txBody>
      </p:sp>
      <p:sp>
        <p:nvSpPr>
          <p:cNvPr id="12" name="Action Button: Blank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31AA896-7852-4BBA-94C4-B1D4BAD934FD}"/>
              </a:ext>
            </a:extLst>
          </p:cNvPr>
          <p:cNvSpPr/>
          <p:nvPr/>
        </p:nvSpPr>
        <p:spPr>
          <a:xfrm>
            <a:off x="3425660" y="5367403"/>
            <a:ext cx="670142" cy="62003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Q5</a:t>
            </a:r>
          </a:p>
        </p:txBody>
      </p:sp>
      <p:sp>
        <p:nvSpPr>
          <p:cNvPr id="13" name="Action Button: Blank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EF6CF09-CB57-42B5-AE71-01F4344F9066}"/>
              </a:ext>
            </a:extLst>
          </p:cNvPr>
          <p:cNvSpPr/>
          <p:nvPr/>
        </p:nvSpPr>
        <p:spPr>
          <a:xfrm>
            <a:off x="4146785" y="5367403"/>
            <a:ext cx="670142" cy="620038"/>
          </a:xfrm>
          <a:prstGeom prst="actionButtonBlank">
            <a:avLst/>
          </a:prstGeom>
          <a:solidFill>
            <a:srgbClr val="E53A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Q6</a:t>
            </a:r>
          </a:p>
        </p:txBody>
      </p:sp>
      <p:sp>
        <p:nvSpPr>
          <p:cNvPr id="14" name="Action Button: Blank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71B5DD0-3FC6-48AD-9B7E-C8B9939295D3}"/>
              </a:ext>
            </a:extLst>
          </p:cNvPr>
          <p:cNvSpPr/>
          <p:nvPr/>
        </p:nvSpPr>
        <p:spPr>
          <a:xfrm>
            <a:off x="4866153" y="5367403"/>
            <a:ext cx="670142" cy="620038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Q7</a:t>
            </a:r>
          </a:p>
        </p:txBody>
      </p:sp>
      <p:sp>
        <p:nvSpPr>
          <p:cNvPr id="15" name="Action Button: Blank 1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951336B-69DF-473F-9F7B-CD4250A1C369}"/>
              </a:ext>
            </a:extLst>
          </p:cNvPr>
          <p:cNvSpPr/>
          <p:nvPr/>
        </p:nvSpPr>
        <p:spPr>
          <a:xfrm>
            <a:off x="5579235" y="5367403"/>
            <a:ext cx="662307" cy="620038"/>
          </a:xfrm>
          <a:prstGeom prst="actionButtonBlank">
            <a:avLst/>
          </a:prstGeom>
          <a:solidFill>
            <a:srgbClr val="C345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 to Q8</a:t>
            </a:r>
          </a:p>
        </p:txBody>
      </p:sp>
    </p:spTree>
    <p:extLst>
      <p:ext uri="{BB962C8B-B14F-4D97-AF65-F5344CB8AC3E}">
        <p14:creationId xmlns:p14="http://schemas.microsoft.com/office/powerpoint/2010/main" val="344798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5AF76FE-B17A-4F6A-9B8F-9631252E2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4F7A8-E474-479D-8A46-6066ED328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en-GB" sz="2400" dirty="0"/>
              <a:t>All books from that store are new</a:t>
            </a:r>
          </a:p>
          <a:p>
            <a:r>
              <a:rPr lang="en-GB" sz="2400" dirty="0"/>
              <a:t>These books are from that store</a:t>
            </a:r>
          </a:p>
          <a:p>
            <a:r>
              <a:rPr lang="en-GB" sz="2400" dirty="0"/>
              <a:t>Therefore these books are new</a:t>
            </a:r>
          </a:p>
        </p:txBody>
      </p:sp>
      <p:sp>
        <p:nvSpPr>
          <p:cNvPr id="8" name="Action Button: Get Informatio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3BDB97-781E-4E81-8AFC-6F31BC5FA6FD}"/>
              </a:ext>
            </a:extLst>
          </p:cNvPr>
          <p:cNvSpPr/>
          <p:nvPr/>
        </p:nvSpPr>
        <p:spPr>
          <a:xfrm>
            <a:off x="6588690" y="5411243"/>
            <a:ext cx="782877" cy="726509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F263B-7C30-4144-B6CE-3940083BAAAB}"/>
              </a:ext>
            </a:extLst>
          </p:cNvPr>
          <p:cNvSpPr txBox="1"/>
          <p:nvPr/>
        </p:nvSpPr>
        <p:spPr>
          <a:xfrm>
            <a:off x="2655768" y="5589831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B28EF-4D37-4D69-AB9E-31FBF522005E}"/>
              </a:ext>
            </a:extLst>
          </p:cNvPr>
          <p:cNvSpPr txBox="1"/>
          <p:nvPr/>
        </p:nvSpPr>
        <p:spPr>
          <a:xfrm>
            <a:off x="920664" y="96322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32838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up, indoor, tableware, plant&#10;&#10;Description automatically generated">
            <a:extLst>
              <a:ext uri="{FF2B5EF4-FFF2-40B4-BE49-F238E27FC236}">
                <a16:creationId xmlns:a16="http://schemas.microsoft.com/office/drawing/2014/main" id="{C034B257-98CB-4D90-A701-37B096FDA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0" y="643469"/>
            <a:ext cx="5599057" cy="55710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A010-251B-4D45-BE05-83E49CD36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641" y="2286000"/>
            <a:ext cx="3410309" cy="384480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Some mugs are beautiful</a:t>
            </a:r>
          </a:p>
          <a:p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All mugs are useful</a:t>
            </a:r>
          </a:p>
          <a:p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All useful things are beautiful</a:t>
            </a:r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88D40C5-98BE-4388-9594-D3444AAF839B}"/>
              </a:ext>
            </a:extLst>
          </p:cNvPr>
          <p:cNvSpPr/>
          <p:nvPr/>
        </p:nvSpPr>
        <p:spPr>
          <a:xfrm>
            <a:off x="11218530" y="5943600"/>
            <a:ext cx="782877" cy="739036"/>
          </a:xfrm>
          <a:prstGeom prst="actionButtonInform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1A55-CD2D-4F79-8D39-172258B033F4}"/>
              </a:ext>
            </a:extLst>
          </p:cNvPr>
          <p:cNvSpPr txBox="1"/>
          <p:nvPr/>
        </p:nvSpPr>
        <p:spPr>
          <a:xfrm>
            <a:off x="7251591" y="6214531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F5880E-7E94-4773-AB8C-285011C96128}"/>
              </a:ext>
            </a:extLst>
          </p:cNvPr>
          <p:cNvSpPr txBox="1"/>
          <p:nvPr/>
        </p:nvSpPr>
        <p:spPr>
          <a:xfrm>
            <a:off x="7816880" y="203980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51300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61766-5A58-4B70-B2E6-98CB646EF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r="83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2E433-1A96-4A71-9E26-85E3FD513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400" dirty="0"/>
              <a:t>All coloured flowers are scented</a:t>
            </a:r>
          </a:p>
          <a:p>
            <a:r>
              <a:rPr lang="en-GB" sz="2400" dirty="0"/>
              <a:t>No scented flowers are grown indoors</a:t>
            </a:r>
          </a:p>
          <a:p>
            <a:r>
              <a:rPr lang="en-GB" sz="2400" dirty="0"/>
              <a:t>No flowers grown indoors are coloured</a:t>
            </a:r>
          </a:p>
          <a:p>
            <a:endParaRPr lang="en-GB" sz="2000" dirty="0"/>
          </a:p>
        </p:txBody>
      </p:sp>
      <p:sp>
        <p:nvSpPr>
          <p:cNvPr id="8" name="Action Button: Get Informatio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D1719A2-31C6-4F0C-A0C3-A153D6C5A9D4}"/>
              </a:ext>
            </a:extLst>
          </p:cNvPr>
          <p:cNvSpPr/>
          <p:nvPr/>
        </p:nvSpPr>
        <p:spPr>
          <a:xfrm>
            <a:off x="11122631" y="5943600"/>
            <a:ext cx="826718" cy="745299"/>
          </a:xfrm>
          <a:prstGeom prst="actionButtonInformati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DFF5B-C7FF-4A49-AE48-4DEC2B0ACD1B}"/>
              </a:ext>
            </a:extLst>
          </p:cNvPr>
          <p:cNvSpPr txBox="1"/>
          <p:nvPr/>
        </p:nvSpPr>
        <p:spPr>
          <a:xfrm>
            <a:off x="7083718" y="6176963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58DCC-D2AB-406F-8A3A-8A4B7FB355DC}"/>
              </a:ext>
            </a:extLst>
          </p:cNvPr>
          <p:cNvSpPr txBox="1"/>
          <p:nvPr/>
        </p:nvSpPr>
        <p:spPr>
          <a:xfrm>
            <a:off x="11178998" y="255507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295707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with green eyes&#10;&#10;Description automatically generated with low confidence">
            <a:extLst>
              <a:ext uri="{FF2B5EF4-FFF2-40B4-BE49-F238E27FC236}">
                <a16:creationId xmlns:a16="http://schemas.microsoft.com/office/drawing/2014/main" id="{D210DCE1-57DB-4542-B113-009377F1A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32068" r="-577" b="1382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72E99-0ECE-4361-93FB-EC358CC0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GB" sz="2400" dirty="0"/>
              <a:t>Some cats have no tails</a:t>
            </a:r>
          </a:p>
          <a:p>
            <a:r>
              <a:rPr lang="en-GB" sz="2400" dirty="0"/>
              <a:t>All cats are mammals</a:t>
            </a:r>
          </a:p>
          <a:p>
            <a:r>
              <a:rPr lang="en-GB" sz="2400" dirty="0"/>
              <a:t>Mammals do not have tails</a:t>
            </a:r>
          </a:p>
          <a:p>
            <a:endParaRPr lang="en-GB" sz="1800" dirty="0"/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C8F4DDE-C3B0-4862-9AF0-A6173589DFC7}"/>
              </a:ext>
            </a:extLst>
          </p:cNvPr>
          <p:cNvSpPr/>
          <p:nvPr/>
        </p:nvSpPr>
        <p:spPr>
          <a:xfrm>
            <a:off x="10866329" y="5770257"/>
            <a:ext cx="1020871" cy="870559"/>
          </a:xfrm>
          <a:prstGeom prst="actionButtonInformation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F7AF7-3DE0-47A9-97C5-3361E714E6BA}"/>
              </a:ext>
            </a:extLst>
          </p:cNvPr>
          <p:cNvSpPr txBox="1"/>
          <p:nvPr/>
        </p:nvSpPr>
        <p:spPr>
          <a:xfrm>
            <a:off x="6983511" y="5965612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a reminder of what to do, click here: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D29F4-A807-4C2D-AAAB-9F950883E3F0}"/>
              </a:ext>
            </a:extLst>
          </p:cNvPr>
          <p:cNvSpPr txBox="1"/>
          <p:nvPr/>
        </p:nvSpPr>
        <p:spPr>
          <a:xfrm>
            <a:off x="125613" y="3752850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4133313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ED2F1-ADEE-4EB3-AA94-085532684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1" b="397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900CC-E4D5-4C60-83E0-F969757C1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GB" sz="2400" dirty="0"/>
              <a:t>No healthy food is fattening</a:t>
            </a:r>
          </a:p>
          <a:p>
            <a:r>
              <a:rPr lang="en-GB" sz="2400" dirty="0"/>
              <a:t>All cakes are fattening</a:t>
            </a:r>
          </a:p>
          <a:p>
            <a:r>
              <a:rPr lang="en-GB" sz="2400" dirty="0"/>
              <a:t>No cakes are healthy</a:t>
            </a:r>
          </a:p>
          <a:p>
            <a:endParaRPr lang="en-GB" sz="1800" dirty="0"/>
          </a:p>
        </p:txBody>
      </p:sp>
      <p:sp>
        <p:nvSpPr>
          <p:cNvPr id="6" name="Action Button: Get Informatio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8B099FC-F924-45E2-8CAB-E3E6E13E14D9}"/>
              </a:ext>
            </a:extLst>
          </p:cNvPr>
          <p:cNvSpPr/>
          <p:nvPr/>
        </p:nvSpPr>
        <p:spPr>
          <a:xfrm>
            <a:off x="10979063" y="5859825"/>
            <a:ext cx="951978" cy="822811"/>
          </a:xfrm>
          <a:prstGeom prst="actionButtonInformation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0B732-2B52-493F-899E-273BA0A1C0E4}"/>
              </a:ext>
            </a:extLst>
          </p:cNvPr>
          <p:cNvSpPr txBox="1"/>
          <p:nvPr/>
        </p:nvSpPr>
        <p:spPr>
          <a:xfrm>
            <a:off x="7046140" y="6086564"/>
            <a:ext cx="393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For a reminder of what to do, click here: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2EAD7-006B-4095-BD6F-C6A9C40CFFFD}"/>
              </a:ext>
            </a:extLst>
          </p:cNvPr>
          <p:cNvSpPr txBox="1"/>
          <p:nvPr/>
        </p:nvSpPr>
        <p:spPr>
          <a:xfrm>
            <a:off x="2342369" y="2656881"/>
            <a:ext cx="71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masis MT Pro Black" panose="02040A04050005020304" pitchFamily="18" charset="0"/>
              </a:rPr>
              <a:t>Q5</a:t>
            </a:r>
          </a:p>
        </p:txBody>
      </p:sp>
    </p:spTree>
    <p:extLst>
      <p:ext uri="{BB962C8B-B14F-4D97-AF65-F5344CB8AC3E}">
        <p14:creationId xmlns:p14="http://schemas.microsoft.com/office/powerpoint/2010/main" val="306889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167</TotalTime>
  <Words>743</Words>
  <Application>Microsoft Office PowerPoint</Application>
  <PresentationFormat>Widescreen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Amasis MT Pro Black</vt:lpstr>
      <vt:lpstr>Arial</vt:lpstr>
      <vt:lpstr>Calibri</vt:lpstr>
      <vt:lpstr>Calibri Light</vt:lpstr>
      <vt:lpstr>Cooper Black</vt:lpstr>
      <vt:lpstr>Office Theme</vt:lpstr>
      <vt:lpstr>What is Knowledge?</vt:lpstr>
      <vt:lpstr>The Study of Knowledge</vt:lpstr>
      <vt:lpstr>Philosophical Vocabulary – Activity 1</vt:lpstr>
      <vt:lpstr>Activity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Deductive Arguments</vt:lpstr>
      <vt:lpstr>Inductive Arguments</vt:lpstr>
      <vt:lpstr>Philosophical Proofs</vt:lpstr>
      <vt:lpstr>A Priori Arguments</vt:lpstr>
      <vt:lpstr>A Posteriori Arguments</vt:lpstr>
      <vt:lpstr>Vocabulary you need to know:</vt:lpstr>
      <vt:lpstr>Vocabulary you need to know:</vt:lpstr>
      <vt:lpstr>Vocabulary you need to know: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Knowledge?</dc:title>
  <dc:creator>Clare Lloyd</dc:creator>
  <cp:lastModifiedBy>Rhuna L Taylor</cp:lastModifiedBy>
  <cp:revision>2</cp:revision>
  <dcterms:created xsi:type="dcterms:W3CDTF">2022-04-29T07:21:56Z</dcterms:created>
  <dcterms:modified xsi:type="dcterms:W3CDTF">2025-06-02T14:36:18Z</dcterms:modified>
</cp:coreProperties>
</file>