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60" r:id="rId3"/>
    <p:sldId id="256" r:id="rId4"/>
    <p:sldId id="257" r:id="rId5"/>
    <p:sldId id="259" r:id="rId6"/>
    <p:sldId id="258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una L Taylor" userId="0f97ded6-31dd-45a0-aed9-f403fc7b255a" providerId="ADAL" clId="{D9B24CA5-0E61-4C44-B6E4-E7121E45F0A5}"/>
    <pc:docChg chg="modSld">
      <pc:chgData name="Rhuna L Taylor" userId="0f97ded6-31dd-45a0-aed9-f403fc7b255a" providerId="ADAL" clId="{D9B24CA5-0E61-4C44-B6E4-E7121E45F0A5}" dt="2026-06-17T12:35:31.925" v="16" actId="20577"/>
      <pc:docMkLst>
        <pc:docMk/>
      </pc:docMkLst>
      <pc:sldChg chg="modSp mod">
        <pc:chgData name="Rhuna L Taylor" userId="0f97ded6-31dd-45a0-aed9-f403fc7b255a" providerId="ADAL" clId="{D9B24CA5-0E61-4C44-B6E4-E7121E45F0A5}" dt="2026-06-17T12:35:31.925" v="16" actId="20577"/>
        <pc:sldMkLst>
          <pc:docMk/>
          <pc:sldMk cId="2164422280" sldId="261"/>
        </pc:sldMkLst>
        <pc:spChg chg="mod">
          <ac:chgData name="Rhuna L Taylor" userId="0f97ded6-31dd-45a0-aed9-f403fc7b255a" providerId="ADAL" clId="{D9B24CA5-0E61-4C44-B6E4-E7121E45F0A5}" dt="2026-06-17T12:35:31.925" v="16" actId="20577"/>
          <ac:spMkLst>
            <pc:docMk/>
            <pc:sldMk cId="2164422280" sldId="261"/>
            <ac:spMk id="14" creationId="{0D15CA81-9AC7-8173-E84F-2356A4F28CB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9D2B2-34BD-4493-8855-67A29E84527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D7AC56-F6F4-4DC5-9CF0-60040B069B2E}">
      <dgm:prSet/>
      <dgm:spPr/>
      <dgm:t>
        <a:bodyPr/>
        <a:lstStyle/>
        <a:p>
          <a:r>
            <a:rPr lang="en-US"/>
            <a:t>Create a personal sporting profile that includes:</a:t>
          </a:r>
        </a:p>
      </dgm:t>
    </dgm:pt>
    <dgm:pt modelId="{C4735D77-B47C-40D7-8389-C11298A8F60E}" type="parTrans" cxnId="{5FED804F-9998-47C2-8BEE-9F966BF03E8E}">
      <dgm:prSet/>
      <dgm:spPr/>
      <dgm:t>
        <a:bodyPr/>
        <a:lstStyle/>
        <a:p>
          <a:endParaRPr lang="en-US"/>
        </a:p>
      </dgm:t>
    </dgm:pt>
    <dgm:pt modelId="{420D1F85-60E6-4027-BCB4-38BE473C7C23}" type="sibTrans" cxnId="{5FED804F-9998-47C2-8BEE-9F966BF03E8E}">
      <dgm:prSet/>
      <dgm:spPr/>
      <dgm:t>
        <a:bodyPr/>
        <a:lstStyle/>
        <a:p>
          <a:endParaRPr lang="en-US"/>
        </a:p>
      </dgm:t>
    </dgm:pt>
    <dgm:pt modelId="{66C97A27-8BE6-43C8-8E6D-065247E4208E}">
      <dgm:prSet/>
      <dgm:spPr/>
      <dgm:t>
        <a:bodyPr/>
        <a:lstStyle/>
        <a:p>
          <a:r>
            <a:rPr lang="en-US"/>
            <a:t>Your name and current school.</a:t>
          </a:r>
        </a:p>
      </dgm:t>
    </dgm:pt>
    <dgm:pt modelId="{BDDADE5B-61A7-44CC-B39C-E702D975DBE4}" type="parTrans" cxnId="{F840A513-2E41-479A-8C4D-F9B32C35B323}">
      <dgm:prSet/>
      <dgm:spPr/>
      <dgm:t>
        <a:bodyPr/>
        <a:lstStyle/>
        <a:p>
          <a:endParaRPr lang="en-US"/>
        </a:p>
      </dgm:t>
    </dgm:pt>
    <dgm:pt modelId="{EC6C9DF8-0C1C-48D5-A184-7BC436341E04}" type="sibTrans" cxnId="{F840A513-2E41-479A-8C4D-F9B32C35B323}">
      <dgm:prSet/>
      <dgm:spPr/>
      <dgm:t>
        <a:bodyPr/>
        <a:lstStyle/>
        <a:p>
          <a:endParaRPr lang="en-US"/>
        </a:p>
      </dgm:t>
    </dgm:pt>
    <dgm:pt modelId="{0E30435F-B162-4754-945A-4B495AAC9681}">
      <dgm:prSet/>
      <dgm:spPr/>
      <dgm:t>
        <a:bodyPr/>
        <a:lstStyle/>
        <a:p>
          <a:r>
            <a:rPr lang="en-US"/>
            <a:t>Sports you currently play (school/club/individual).</a:t>
          </a:r>
        </a:p>
      </dgm:t>
    </dgm:pt>
    <dgm:pt modelId="{39BBBDE4-2E54-47DA-848A-89BF3684C14A}" type="parTrans" cxnId="{9063C690-F657-4F62-8E4C-BBE16324DCF5}">
      <dgm:prSet/>
      <dgm:spPr/>
      <dgm:t>
        <a:bodyPr/>
        <a:lstStyle/>
        <a:p>
          <a:endParaRPr lang="en-US"/>
        </a:p>
      </dgm:t>
    </dgm:pt>
    <dgm:pt modelId="{420D0710-121C-49E5-9D71-3520CC9D2A9E}" type="sibTrans" cxnId="{9063C690-F657-4F62-8E4C-BBE16324DCF5}">
      <dgm:prSet/>
      <dgm:spPr/>
      <dgm:t>
        <a:bodyPr/>
        <a:lstStyle/>
        <a:p>
          <a:endParaRPr lang="en-US"/>
        </a:p>
      </dgm:t>
    </dgm:pt>
    <dgm:pt modelId="{D91FF8B3-F447-4250-A90D-B0EC802832A0}">
      <dgm:prSet/>
      <dgm:spPr/>
      <dgm:t>
        <a:bodyPr/>
        <a:lstStyle/>
        <a:p>
          <a:r>
            <a:rPr lang="en-US"/>
            <a:t>Positions/events you compete in.</a:t>
          </a:r>
        </a:p>
      </dgm:t>
    </dgm:pt>
    <dgm:pt modelId="{927ACACF-DFFC-4D80-BF4D-503BB12CA1EC}" type="parTrans" cxnId="{830553DA-FFEF-4751-9D40-77732FBB0723}">
      <dgm:prSet/>
      <dgm:spPr/>
      <dgm:t>
        <a:bodyPr/>
        <a:lstStyle/>
        <a:p>
          <a:endParaRPr lang="en-US"/>
        </a:p>
      </dgm:t>
    </dgm:pt>
    <dgm:pt modelId="{803D8EC4-930C-4600-B167-2314796C2CE0}" type="sibTrans" cxnId="{830553DA-FFEF-4751-9D40-77732FBB0723}">
      <dgm:prSet/>
      <dgm:spPr/>
      <dgm:t>
        <a:bodyPr/>
        <a:lstStyle/>
        <a:p>
          <a:endParaRPr lang="en-US"/>
        </a:p>
      </dgm:t>
    </dgm:pt>
    <dgm:pt modelId="{A4F9A70C-AB27-4784-B064-5C21AE0D8807}">
      <dgm:prSet/>
      <dgm:spPr/>
      <dgm:t>
        <a:bodyPr/>
        <a:lstStyle/>
        <a:p>
          <a:r>
            <a:rPr lang="en-US"/>
            <a:t>Role models or athletes you admire and why.</a:t>
          </a:r>
        </a:p>
      </dgm:t>
    </dgm:pt>
    <dgm:pt modelId="{9B09C592-652B-4419-B2C6-3931C7121DA5}" type="parTrans" cxnId="{B6BDF37A-BFC7-4FBA-A199-31F9B55E8AE4}">
      <dgm:prSet/>
      <dgm:spPr/>
      <dgm:t>
        <a:bodyPr/>
        <a:lstStyle/>
        <a:p>
          <a:endParaRPr lang="en-US"/>
        </a:p>
      </dgm:t>
    </dgm:pt>
    <dgm:pt modelId="{B6DDF39F-4BAC-4B72-A289-71DF83086ADD}" type="sibTrans" cxnId="{B6BDF37A-BFC7-4FBA-A199-31F9B55E8AE4}">
      <dgm:prSet/>
      <dgm:spPr/>
      <dgm:t>
        <a:bodyPr/>
        <a:lstStyle/>
        <a:p>
          <a:endParaRPr lang="en-US"/>
        </a:p>
      </dgm:t>
    </dgm:pt>
    <dgm:pt modelId="{6214B634-B7E1-4CAF-BF81-3755522F0984}">
      <dgm:prSet/>
      <dgm:spPr/>
      <dgm:t>
        <a:bodyPr/>
        <a:lstStyle/>
        <a:p>
          <a:r>
            <a:rPr lang="en-US"/>
            <a:t>What are you most looking forward to studying in BTEC Sport?</a:t>
          </a:r>
        </a:p>
      </dgm:t>
    </dgm:pt>
    <dgm:pt modelId="{0FA47422-A43D-4A33-AE57-14929F5A734E}" type="parTrans" cxnId="{4F06E54A-A0E3-48C1-892C-E3CF69C16C38}">
      <dgm:prSet/>
      <dgm:spPr/>
      <dgm:t>
        <a:bodyPr/>
        <a:lstStyle/>
        <a:p>
          <a:endParaRPr lang="en-US"/>
        </a:p>
      </dgm:t>
    </dgm:pt>
    <dgm:pt modelId="{EFE040BA-C0A4-4A40-A78D-846D486B774A}" type="sibTrans" cxnId="{4F06E54A-A0E3-48C1-892C-E3CF69C16C38}">
      <dgm:prSet/>
      <dgm:spPr/>
      <dgm:t>
        <a:bodyPr/>
        <a:lstStyle/>
        <a:p>
          <a:endParaRPr lang="en-US"/>
        </a:p>
      </dgm:t>
    </dgm:pt>
    <dgm:pt modelId="{752D8C46-20FA-4AC8-BFB0-A34B5786412F}">
      <dgm:prSet/>
      <dgm:spPr/>
      <dgm:t>
        <a:bodyPr/>
        <a:lstStyle/>
        <a:p>
          <a:r>
            <a:rPr lang="en-US" dirty="0"/>
            <a:t>Are you more interested in practical performance, fitness training, or the science behind sport</a:t>
          </a:r>
        </a:p>
      </dgm:t>
    </dgm:pt>
    <dgm:pt modelId="{83EF61D8-AF3C-4E86-86B5-427E317E5A63}" type="parTrans" cxnId="{2FF71641-757F-45C0-A422-1F1AB069AF9C}">
      <dgm:prSet/>
      <dgm:spPr/>
      <dgm:t>
        <a:bodyPr/>
        <a:lstStyle/>
        <a:p>
          <a:endParaRPr lang="en-US"/>
        </a:p>
      </dgm:t>
    </dgm:pt>
    <dgm:pt modelId="{6DADFFF7-2D49-4D76-86C4-F796068F30D3}" type="sibTrans" cxnId="{2FF71641-757F-45C0-A422-1F1AB069AF9C}">
      <dgm:prSet/>
      <dgm:spPr/>
      <dgm:t>
        <a:bodyPr/>
        <a:lstStyle/>
        <a:p>
          <a:endParaRPr lang="en-US"/>
        </a:p>
      </dgm:t>
    </dgm:pt>
    <dgm:pt modelId="{76FD95FE-52BE-41E0-AAB3-5EFCFF2D3A04}">
      <dgm:prSet/>
      <dgm:spPr/>
      <dgm:t>
        <a:bodyPr/>
        <a:lstStyle/>
        <a:p>
          <a:r>
            <a:rPr lang="en-US" dirty="0"/>
            <a:t>Do you have any career aspirations in sport (e.g., coaching, physiotherapy, teaching, sports science)?</a:t>
          </a:r>
        </a:p>
      </dgm:t>
    </dgm:pt>
    <dgm:pt modelId="{8983ABA3-1E59-4CF4-8EAA-D510B2EDA48D}" type="parTrans" cxnId="{9300E3CA-579A-4049-824E-C0331E54FF1D}">
      <dgm:prSet/>
      <dgm:spPr/>
      <dgm:t>
        <a:bodyPr/>
        <a:lstStyle/>
        <a:p>
          <a:endParaRPr lang="en-US"/>
        </a:p>
      </dgm:t>
    </dgm:pt>
    <dgm:pt modelId="{ED909334-88A7-424B-8A59-5D0ACB3A35D5}" type="sibTrans" cxnId="{9300E3CA-579A-4049-824E-C0331E54FF1D}">
      <dgm:prSet/>
      <dgm:spPr/>
      <dgm:t>
        <a:bodyPr/>
        <a:lstStyle/>
        <a:p>
          <a:endParaRPr lang="en-US"/>
        </a:p>
      </dgm:t>
    </dgm:pt>
    <dgm:pt modelId="{3BB1A5C2-AFF0-49C4-9EE4-3739E444C81D}">
      <dgm:prSet/>
      <dgm:spPr/>
      <dgm:t>
        <a:bodyPr/>
        <a:lstStyle/>
        <a:p>
          <a:r>
            <a:rPr lang="en-US"/>
            <a:t>What support do you think will help you succeed in this course?</a:t>
          </a:r>
        </a:p>
      </dgm:t>
    </dgm:pt>
    <dgm:pt modelId="{81D7D490-6E1D-4328-A1DB-E987A2C4CE5C}" type="parTrans" cxnId="{9CA90364-8091-4B08-A57F-62017580415B}">
      <dgm:prSet/>
      <dgm:spPr/>
      <dgm:t>
        <a:bodyPr/>
        <a:lstStyle/>
        <a:p>
          <a:endParaRPr lang="en-US"/>
        </a:p>
      </dgm:t>
    </dgm:pt>
    <dgm:pt modelId="{4583DBAF-2244-4DD0-9FC9-57FE42B0DE34}" type="sibTrans" cxnId="{9CA90364-8091-4B08-A57F-62017580415B}">
      <dgm:prSet/>
      <dgm:spPr/>
      <dgm:t>
        <a:bodyPr/>
        <a:lstStyle/>
        <a:p>
          <a:endParaRPr lang="en-US"/>
        </a:p>
      </dgm:t>
    </dgm:pt>
    <dgm:pt modelId="{9F367663-9991-4F86-9ECE-D4A2A9B41B08}" type="pres">
      <dgm:prSet presAssocID="{BF09D2B2-34BD-4493-8855-67A29E84527E}" presName="diagram" presStyleCnt="0">
        <dgm:presLayoutVars>
          <dgm:dir/>
          <dgm:resizeHandles val="exact"/>
        </dgm:presLayoutVars>
      </dgm:prSet>
      <dgm:spPr/>
    </dgm:pt>
    <dgm:pt modelId="{03A1CAEA-A73F-4EA5-9289-C12337A3B78A}" type="pres">
      <dgm:prSet presAssocID="{6CD7AC56-F6F4-4DC5-9CF0-60040B069B2E}" presName="node" presStyleLbl="node1" presStyleIdx="0" presStyleCnt="9">
        <dgm:presLayoutVars>
          <dgm:bulletEnabled val="1"/>
        </dgm:presLayoutVars>
      </dgm:prSet>
      <dgm:spPr/>
    </dgm:pt>
    <dgm:pt modelId="{138275AD-11E8-445C-91BF-3BE3D4A914CD}" type="pres">
      <dgm:prSet presAssocID="{420D1F85-60E6-4027-BCB4-38BE473C7C23}" presName="sibTrans" presStyleCnt="0"/>
      <dgm:spPr/>
    </dgm:pt>
    <dgm:pt modelId="{D574934D-8AAC-443C-A969-10E230C94175}" type="pres">
      <dgm:prSet presAssocID="{66C97A27-8BE6-43C8-8E6D-065247E4208E}" presName="node" presStyleLbl="node1" presStyleIdx="1" presStyleCnt="9">
        <dgm:presLayoutVars>
          <dgm:bulletEnabled val="1"/>
        </dgm:presLayoutVars>
      </dgm:prSet>
      <dgm:spPr/>
    </dgm:pt>
    <dgm:pt modelId="{76388E85-F25C-4696-B37F-91EFE3D9E5FD}" type="pres">
      <dgm:prSet presAssocID="{EC6C9DF8-0C1C-48D5-A184-7BC436341E04}" presName="sibTrans" presStyleCnt="0"/>
      <dgm:spPr/>
    </dgm:pt>
    <dgm:pt modelId="{947E62C4-F524-40DA-B2E6-2E94AF47923C}" type="pres">
      <dgm:prSet presAssocID="{0E30435F-B162-4754-945A-4B495AAC9681}" presName="node" presStyleLbl="node1" presStyleIdx="2" presStyleCnt="9">
        <dgm:presLayoutVars>
          <dgm:bulletEnabled val="1"/>
        </dgm:presLayoutVars>
      </dgm:prSet>
      <dgm:spPr/>
    </dgm:pt>
    <dgm:pt modelId="{2BA85B74-89E2-4D0A-826D-B666A3585FE5}" type="pres">
      <dgm:prSet presAssocID="{420D0710-121C-49E5-9D71-3520CC9D2A9E}" presName="sibTrans" presStyleCnt="0"/>
      <dgm:spPr/>
    </dgm:pt>
    <dgm:pt modelId="{FC5E567E-A506-4B66-A904-B1942E471C65}" type="pres">
      <dgm:prSet presAssocID="{D91FF8B3-F447-4250-A90D-B0EC802832A0}" presName="node" presStyleLbl="node1" presStyleIdx="3" presStyleCnt="9">
        <dgm:presLayoutVars>
          <dgm:bulletEnabled val="1"/>
        </dgm:presLayoutVars>
      </dgm:prSet>
      <dgm:spPr/>
    </dgm:pt>
    <dgm:pt modelId="{5DCCE8F0-4F8B-4365-9494-586A00182818}" type="pres">
      <dgm:prSet presAssocID="{803D8EC4-930C-4600-B167-2314796C2CE0}" presName="sibTrans" presStyleCnt="0"/>
      <dgm:spPr/>
    </dgm:pt>
    <dgm:pt modelId="{A3D9D205-AD39-446E-863D-33B5BDB5A190}" type="pres">
      <dgm:prSet presAssocID="{A4F9A70C-AB27-4784-B064-5C21AE0D8807}" presName="node" presStyleLbl="node1" presStyleIdx="4" presStyleCnt="9">
        <dgm:presLayoutVars>
          <dgm:bulletEnabled val="1"/>
        </dgm:presLayoutVars>
      </dgm:prSet>
      <dgm:spPr/>
    </dgm:pt>
    <dgm:pt modelId="{3CB11AB9-B8DF-4EA1-9745-135B96E1CBAF}" type="pres">
      <dgm:prSet presAssocID="{B6DDF39F-4BAC-4B72-A289-71DF83086ADD}" presName="sibTrans" presStyleCnt="0"/>
      <dgm:spPr/>
    </dgm:pt>
    <dgm:pt modelId="{B3D6EC81-AD74-4A77-ADAD-9F2BAF16C6A2}" type="pres">
      <dgm:prSet presAssocID="{6214B634-B7E1-4CAF-BF81-3755522F0984}" presName="node" presStyleLbl="node1" presStyleIdx="5" presStyleCnt="9">
        <dgm:presLayoutVars>
          <dgm:bulletEnabled val="1"/>
        </dgm:presLayoutVars>
      </dgm:prSet>
      <dgm:spPr/>
    </dgm:pt>
    <dgm:pt modelId="{C5179827-B589-4197-840B-05148B6BA063}" type="pres">
      <dgm:prSet presAssocID="{EFE040BA-C0A4-4A40-A78D-846D486B774A}" presName="sibTrans" presStyleCnt="0"/>
      <dgm:spPr/>
    </dgm:pt>
    <dgm:pt modelId="{335F44FB-5BC3-4427-91CB-2238329E2611}" type="pres">
      <dgm:prSet presAssocID="{752D8C46-20FA-4AC8-BFB0-A34B5786412F}" presName="node" presStyleLbl="node1" presStyleIdx="6" presStyleCnt="9">
        <dgm:presLayoutVars>
          <dgm:bulletEnabled val="1"/>
        </dgm:presLayoutVars>
      </dgm:prSet>
      <dgm:spPr/>
    </dgm:pt>
    <dgm:pt modelId="{3E8DBD08-BDEE-479A-95E5-A61FEFE1E81C}" type="pres">
      <dgm:prSet presAssocID="{6DADFFF7-2D49-4D76-86C4-F796068F30D3}" presName="sibTrans" presStyleCnt="0"/>
      <dgm:spPr/>
    </dgm:pt>
    <dgm:pt modelId="{5157FFD9-6802-484E-A0CF-7B97075D0313}" type="pres">
      <dgm:prSet presAssocID="{76FD95FE-52BE-41E0-AAB3-5EFCFF2D3A04}" presName="node" presStyleLbl="node1" presStyleIdx="7" presStyleCnt="9">
        <dgm:presLayoutVars>
          <dgm:bulletEnabled val="1"/>
        </dgm:presLayoutVars>
      </dgm:prSet>
      <dgm:spPr/>
    </dgm:pt>
    <dgm:pt modelId="{9570CD95-34D1-4890-B86D-BA90B7714719}" type="pres">
      <dgm:prSet presAssocID="{ED909334-88A7-424B-8A59-5D0ACB3A35D5}" presName="sibTrans" presStyleCnt="0"/>
      <dgm:spPr/>
    </dgm:pt>
    <dgm:pt modelId="{194ABE48-22DB-4799-87E4-9C262389237C}" type="pres">
      <dgm:prSet presAssocID="{3BB1A5C2-AFF0-49C4-9EE4-3739E444C81D}" presName="node" presStyleLbl="node1" presStyleIdx="8" presStyleCnt="9">
        <dgm:presLayoutVars>
          <dgm:bulletEnabled val="1"/>
        </dgm:presLayoutVars>
      </dgm:prSet>
      <dgm:spPr/>
    </dgm:pt>
  </dgm:ptLst>
  <dgm:cxnLst>
    <dgm:cxn modelId="{70DA9D13-2164-46A9-A658-5922730FE317}" type="presOf" srcId="{D91FF8B3-F447-4250-A90D-B0EC802832A0}" destId="{FC5E567E-A506-4B66-A904-B1942E471C65}" srcOrd="0" destOrd="0" presId="urn:microsoft.com/office/officeart/2005/8/layout/default"/>
    <dgm:cxn modelId="{F840A513-2E41-479A-8C4D-F9B32C35B323}" srcId="{BF09D2B2-34BD-4493-8855-67A29E84527E}" destId="{66C97A27-8BE6-43C8-8E6D-065247E4208E}" srcOrd="1" destOrd="0" parTransId="{BDDADE5B-61A7-44CC-B39C-E702D975DBE4}" sibTransId="{EC6C9DF8-0C1C-48D5-A184-7BC436341E04}"/>
    <dgm:cxn modelId="{2FF71641-757F-45C0-A422-1F1AB069AF9C}" srcId="{BF09D2B2-34BD-4493-8855-67A29E84527E}" destId="{752D8C46-20FA-4AC8-BFB0-A34B5786412F}" srcOrd="6" destOrd="0" parTransId="{83EF61D8-AF3C-4E86-86B5-427E317E5A63}" sibTransId="{6DADFFF7-2D49-4D76-86C4-F796068F30D3}"/>
    <dgm:cxn modelId="{9CA90364-8091-4B08-A57F-62017580415B}" srcId="{BF09D2B2-34BD-4493-8855-67A29E84527E}" destId="{3BB1A5C2-AFF0-49C4-9EE4-3739E444C81D}" srcOrd="8" destOrd="0" parTransId="{81D7D490-6E1D-4328-A1DB-E987A2C4CE5C}" sibTransId="{4583DBAF-2244-4DD0-9FC9-57FE42B0DE34}"/>
    <dgm:cxn modelId="{2F46DE68-F0CC-40D6-8579-F041D7E6F39A}" type="presOf" srcId="{752D8C46-20FA-4AC8-BFB0-A34B5786412F}" destId="{335F44FB-5BC3-4427-91CB-2238329E2611}" srcOrd="0" destOrd="0" presId="urn:microsoft.com/office/officeart/2005/8/layout/default"/>
    <dgm:cxn modelId="{260EA54A-3C0A-40C6-8D7C-1BC95D6FC5F5}" type="presOf" srcId="{6CD7AC56-F6F4-4DC5-9CF0-60040B069B2E}" destId="{03A1CAEA-A73F-4EA5-9289-C12337A3B78A}" srcOrd="0" destOrd="0" presId="urn:microsoft.com/office/officeart/2005/8/layout/default"/>
    <dgm:cxn modelId="{4F06E54A-A0E3-48C1-892C-E3CF69C16C38}" srcId="{BF09D2B2-34BD-4493-8855-67A29E84527E}" destId="{6214B634-B7E1-4CAF-BF81-3755522F0984}" srcOrd="5" destOrd="0" parTransId="{0FA47422-A43D-4A33-AE57-14929F5A734E}" sibTransId="{EFE040BA-C0A4-4A40-A78D-846D486B774A}"/>
    <dgm:cxn modelId="{5FED804F-9998-47C2-8BEE-9F966BF03E8E}" srcId="{BF09D2B2-34BD-4493-8855-67A29E84527E}" destId="{6CD7AC56-F6F4-4DC5-9CF0-60040B069B2E}" srcOrd="0" destOrd="0" parTransId="{C4735D77-B47C-40D7-8389-C11298A8F60E}" sibTransId="{420D1F85-60E6-4027-BCB4-38BE473C7C23}"/>
    <dgm:cxn modelId="{AAF3F46F-2499-4585-92DF-021785AFDC50}" type="presOf" srcId="{BF09D2B2-34BD-4493-8855-67A29E84527E}" destId="{9F367663-9991-4F86-9ECE-D4A2A9B41B08}" srcOrd="0" destOrd="0" presId="urn:microsoft.com/office/officeart/2005/8/layout/default"/>
    <dgm:cxn modelId="{B6BDF37A-BFC7-4FBA-A199-31F9B55E8AE4}" srcId="{BF09D2B2-34BD-4493-8855-67A29E84527E}" destId="{A4F9A70C-AB27-4784-B064-5C21AE0D8807}" srcOrd="4" destOrd="0" parTransId="{9B09C592-652B-4419-B2C6-3931C7121DA5}" sibTransId="{B6DDF39F-4BAC-4B72-A289-71DF83086ADD}"/>
    <dgm:cxn modelId="{9063C690-F657-4F62-8E4C-BBE16324DCF5}" srcId="{BF09D2B2-34BD-4493-8855-67A29E84527E}" destId="{0E30435F-B162-4754-945A-4B495AAC9681}" srcOrd="2" destOrd="0" parTransId="{39BBBDE4-2E54-47DA-848A-89BF3684C14A}" sibTransId="{420D0710-121C-49E5-9D71-3520CC9D2A9E}"/>
    <dgm:cxn modelId="{F083B2BA-2C48-442C-AA8B-C464290666FE}" type="presOf" srcId="{0E30435F-B162-4754-945A-4B495AAC9681}" destId="{947E62C4-F524-40DA-B2E6-2E94AF47923C}" srcOrd="0" destOrd="0" presId="urn:microsoft.com/office/officeart/2005/8/layout/default"/>
    <dgm:cxn modelId="{D1BBF8BD-6EC8-4A25-8C45-A5253F03469F}" type="presOf" srcId="{6214B634-B7E1-4CAF-BF81-3755522F0984}" destId="{B3D6EC81-AD74-4A77-ADAD-9F2BAF16C6A2}" srcOrd="0" destOrd="0" presId="urn:microsoft.com/office/officeart/2005/8/layout/default"/>
    <dgm:cxn modelId="{2E16E5BE-EF41-4BE8-96BE-7897CB797782}" type="presOf" srcId="{3BB1A5C2-AFF0-49C4-9EE4-3739E444C81D}" destId="{194ABE48-22DB-4799-87E4-9C262389237C}" srcOrd="0" destOrd="0" presId="urn:microsoft.com/office/officeart/2005/8/layout/default"/>
    <dgm:cxn modelId="{208259C3-38F6-426E-A7E0-DC7590DB198B}" type="presOf" srcId="{76FD95FE-52BE-41E0-AAB3-5EFCFF2D3A04}" destId="{5157FFD9-6802-484E-A0CF-7B97075D0313}" srcOrd="0" destOrd="0" presId="urn:microsoft.com/office/officeart/2005/8/layout/default"/>
    <dgm:cxn modelId="{9300E3CA-579A-4049-824E-C0331E54FF1D}" srcId="{BF09D2B2-34BD-4493-8855-67A29E84527E}" destId="{76FD95FE-52BE-41E0-AAB3-5EFCFF2D3A04}" srcOrd="7" destOrd="0" parTransId="{8983ABA3-1E59-4CF4-8EAA-D510B2EDA48D}" sibTransId="{ED909334-88A7-424B-8A59-5D0ACB3A35D5}"/>
    <dgm:cxn modelId="{830553DA-FFEF-4751-9D40-77732FBB0723}" srcId="{BF09D2B2-34BD-4493-8855-67A29E84527E}" destId="{D91FF8B3-F447-4250-A90D-B0EC802832A0}" srcOrd="3" destOrd="0" parTransId="{927ACACF-DFFC-4D80-BF4D-503BB12CA1EC}" sibTransId="{803D8EC4-930C-4600-B167-2314796C2CE0}"/>
    <dgm:cxn modelId="{03B788DB-B28A-4749-8015-6EABB6D6E182}" type="presOf" srcId="{66C97A27-8BE6-43C8-8E6D-065247E4208E}" destId="{D574934D-8AAC-443C-A969-10E230C94175}" srcOrd="0" destOrd="0" presId="urn:microsoft.com/office/officeart/2005/8/layout/default"/>
    <dgm:cxn modelId="{5A787DE2-C477-4890-8168-3EF61F6B0650}" type="presOf" srcId="{A4F9A70C-AB27-4784-B064-5C21AE0D8807}" destId="{A3D9D205-AD39-446E-863D-33B5BDB5A190}" srcOrd="0" destOrd="0" presId="urn:microsoft.com/office/officeart/2005/8/layout/default"/>
    <dgm:cxn modelId="{BA143DB6-A484-491A-B561-F1AC23DE8F4F}" type="presParOf" srcId="{9F367663-9991-4F86-9ECE-D4A2A9B41B08}" destId="{03A1CAEA-A73F-4EA5-9289-C12337A3B78A}" srcOrd="0" destOrd="0" presId="urn:microsoft.com/office/officeart/2005/8/layout/default"/>
    <dgm:cxn modelId="{2CF96F6A-1928-48E3-855C-102032315AAC}" type="presParOf" srcId="{9F367663-9991-4F86-9ECE-D4A2A9B41B08}" destId="{138275AD-11E8-445C-91BF-3BE3D4A914CD}" srcOrd="1" destOrd="0" presId="urn:microsoft.com/office/officeart/2005/8/layout/default"/>
    <dgm:cxn modelId="{45DCA2C6-CC5F-465D-94A0-085B72F4877E}" type="presParOf" srcId="{9F367663-9991-4F86-9ECE-D4A2A9B41B08}" destId="{D574934D-8AAC-443C-A969-10E230C94175}" srcOrd="2" destOrd="0" presId="urn:microsoft.com/office/officeart/2005/8/layout/default"/>
    <dgm:cxn modelId="{9F2A17A5-EE4D-497F-99DA-478779FB69E1}" type="presParOf" srcId="{9F367663-9991-4F86-9ECE-D4A2A9B41B08}" destId="{76388E85-F25C-4696-B37F-91EFE3D9E5FD}" srcOrd="3" destOrd="0" presId="urn:microsoft.com/office/officeart/2005/8/layout/default"/>
    <dgm:cxn modelId="{5590FE02-5871-4C90-9A68-321853C55F80}" type="presParOf" srcId="{9F367663-9991-4F86-9ECE-D4A2A9B41B08}" destId="{947E62C4-F524-40DA-B2E6-2E94AF47923C}" srcOrd="4" destOrd="0" presId="urn:microsoft.com/office/officeart/2005/8/layout/default"/>
    <dgm:cxn modelId="{873CE031-A842-42FF-B9FC-BFB6B880982C}" type="presParOf" srcId="{9F367663-9991-4F86-9ECE-D4A2A9B41B08}" destId="{2BA85B74-89E2-4D0A-826D-B666A3585FE5}" srcOrd="5" destOrd="0" presId="urn:microsoft.com/office/officeart/2005/8/layout/default"/>
    <dgm:cxn modelId="{495F2B5C-C68E-4F2C-8256-95758611D17B}" type="presParOf" srcId="{9F367663-9991-4F86-9ECE-D4A2A9B41B08}" destId="{FC5E567E-A506-4B66-A904-B1942E471C65}" srcOrd="6" destOrd="0" presId="urn:microsoft.com/office/officeart/2005/8/layout/default"/>
    <dgm:cxn modelId="{CE4605DF-51C8-4888-9F4D-0A19E54D5370}" type="presParOf" srcId="{9F367663-9991-4F86-9ECE-D4A2A9B41B08}" destId="{5DCCE8F0-4F8B-4365-9494-586A00182818}" srcOrd="7" destOrd="0" presId="urn:microsoft.com/office/officeart/2005/8/layout/default"/>
    <dgm:cxn modelId="{03E54CDB-5DEC-4AE7-8543-8F8C00DAD9DF}" type="presParOf" srcId="{9F367663-9991-4F86-9ECE-D4A2A9B41B08}" destId="{A3D9D205-AD39-446E-863D-33B5BDB5A190}" srcOrd="8" destOrd="0" presId="urn:microsoft.com/office/officeart/2005/8/layout/default"/>
    <dgm:cxn modelId="{C94AD55B-3A3A-4F95-9944-6DF1B035D2C1}" type="presParOf" srcId="{9F367663-9991-4F86-9ECE-D4A2A9B41B08}" destId="{3CB11AB9-B8DF-4EA1-9745-135B96E1CBAF}" srcOrd="9" destOrd="0" presId="urn:microsoft.com/office/officeart/2005/8/layout/default"/>
    <dgm:cxn modelId="{49B5684C-D4CB-44E6-B998-0A2167A3DAF2}" type="presParOf" srcId="{9F367663-9991-4F86-9ECE-D4A2A9B41B08}" destId="{B3D6EC81-AD74-4A77-ADAD-9F2BAF16C6A2}" srcOrd="10" destOrd="0" presId="urn:microsoft.com/office/officeart/2005/8/layout/default"/>
    <dgm:cxn modelId="{A2DE9615-B949-41BE-B653-C12E35194A9C}" type="presParOf" srcId="{9F367663-9991-4F86-9ECE-D4A2A9B41B08}" destId="{C5179827-B589-4197-840B-05148B6BA063}" srcOrd="11" destOrd="0" presId="urn:microsoft.com/office/officeart/2005/8/layout/default"/>
    <dgm:cxn modelId="{8C15E879-83EA-4439-A0A7-2D41FA59F636}" type="presParOf" srcId="{9F367663-9991-4F86-9ECE-D4A2A9B41B08}" destId="{335F44FB-5BC3-4427-91CB-2238329E2611}" srcOrd="12" destOrd="0" presId="urn:microsoft.com/office/officeart/2005/8/layout/default"/>
    <dgm:cxn modelId="{4944B370-BC0C-46C0-8AEC-A86FD9C635A7}" type="presParOf" srcId="{9F367663-9991-4F86-9ECE-D4A2A9B41B08}" destId="{3E8DBD08-BDEE-479A-95E5-A61FEFE1E81C}" srcOrd="13" destOrd="0" presId="urn:microsoft.com/office/officeart/2005/8/layout/default"/>
    <dgm:cxn modelId="{4DFFE5B7-C6BF-4784-98F2-841D47EC3830}" type="presParOf" srcId="{9F367663-9991-4F86-9ECE-D4A2A9B41B08}" destId="{5157FFD9-6802-484E-A0CF-7B97075D0313}" srcOrd="14" destOrd="0" presId="urn:microsoft.com/office/officeart/2005/8/layout/default"/>
    <dgm:cxn modelId="{A2BDBA33-F1F2-4853-9777-372514205B25}" type="presParOf" srcId="{9F367663-9991-4F86-9ECE-D4A2A9B41B08}" destId="{9570CD95-34D1-4890-B86D-BA90B7714719}" srcOrd="15" destOrd="0" presId="urn:microsoft.com/office/officeart/2005/8/layout/default"/>
    <dgm:cxn modelId="{F29200D6-09CB-4E21-9A89-51A9EF133A66}" type="presParOf" srcId="{9F367663-9991-4F86-9ECE-D4A2A9B41B08}" destId="{194ABE48-22DB-4799-87E4-9C262389237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1CAEA-A73F-4EA5-9289-C12337A3B78A}">
      <dsp:nvSpPr>
        <dsp:cNvPr id="0" name=""/>
        <dsp:cNvSpPr/>
      </dsp:nvSpPr>
      <dsp:spPr>
        <a:xfrm>
          <a:off x="0" y="130368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personal sporting profile that includes:</a:t>
          </a:r>
        </a:p>
      </dsp:txBody>
      <dsp:txXfrm>
        <a:off x="0" y="130368"/>
        <a:ext cx="2621975" cy="1573185"/>
      </dsp:txXfrm>
    </dsp:sp>
    <dsp:sp modelId="{D574934D-8AAC-443C-A969-10E230C94175}">
      <dsp:nvSpPr>
        <dsp:cNvPr id="0" name=""/>
        <dsp:cNvSpPr/>
      </dsp:nvSpPr>
      <dsp:spPr>
        <a:xfrm>
          <a:off x="2884172" y="130368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Your name and current school.</a:t>
          </a:r>
        </a:p>
      </dsp:txBody>
      <dsp:txXfrm>
        <a:off x="2884172" y="130368"/>
        <a:ext cx="2621975" cy="1573185"/>
      </dsp:txXfrm>
    </dsp:sp>
    <dsp:sp modelId="{947E62C4-F524-40DA-B2E6-2E94AF47923C}">
      <dsp:nvSpPr>
        <dsp:cNvPr id="0" name=""/>
        <dsp:cNvSpPr/>
      </dsp:nvSpPr>
      <dsp:spPr>
        <a:xfrm>
          <a:off x="5768345" y="130368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Sports you currently play (school/club/individual).</a:t>
          </a:r>
        </a:p>
      </dsp:txBody>
      <dsp:txXfrm>
        <a:off x="5768345" y="130368"/>
        <a:ext cx="2621975" cy="1573185"/>
      </dsp:txXfrm>
    </dsp:sp>
    <dsp:sp modelId="{FC5E567E-A506-4B66-A904-B1942E471C65}">
      <dsp:nvSpPr>
        <dsp:cNvPr id="0" name=""/>
        <dsp:cNvSpPr/>
      </dsp:nvSpPr>
      <dsp:spPr>
        <a:xfrm>
          <a:off x="0" y="1965751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Positions/events you compete in.</a:t>
          </a:r>
        </a:p>
      </dsp:txBody>
      <dsp:txXfrm>
        <a:off x="0" y="1965751"/>
        <a:ext cx="2621975" cy="1573185"/>
      </dsp:txXfrm>
    </dsp:sp>
    <dsp:sp modelId="{A3D9D205-AD39-446E-863D-33B5BDB5A190}">
      <dsp:nvSpPr>
        <dsp:cNvPr id="0" name=""/>
        <dsp:cNvSpPr/>
      </dsp:nvSpPr>
      <dsp:spPr>
        <a:xfrm>
          <a:off x="2884172" y="1965751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Role models or athletes you admire and why.</a:t>
          </a:r>
        </a:p>
      </dsp:txBody>
      <dsp:txXfrm>
        <a:off x="2884172" y="1965751"/>
        <a:ext cx="2621975" cy="1573185"/>
      </dsp:txXfrm>
    </dsp:sp>
    <dsp:sp modelId="{B3D6EC81-AD74-4A77-ADAD-9F2BAF16C6A2}">
      <dsp:nvSpPr>
        <dsp:cNvPr id="0" name=""/>
        <dsp:cNvSpPr/>
      </dsp:nvSpPr>
      <dsp:spPr>
        <a:xfrm>
          <a:off x="5768345" y="1965751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are you most looking forward to studying in BTEC Sport?</a:t>
          </a:r>
        </a:p>
      </dsp:txBody>
      <dsp:txXfrm>
        <a:off x="5768345" y="1965751"/>
        <a:ext cx="2621975" cy="1573185"/>
      </dsp:txXfrm>
    </dsp:sp>
    <dsp:sp modelId="{335F44FB-5BC3-4427-91CB-2238329E2611}">
      <dsp:nvSpPr>
        <dsp:cNvPr id="0" name=""/>
        <dsp:cNvSpPr/>
      </dsp:nvSpPr>
      <dsp:spPr>
        <a:xfrm>
          <a:off x="0" y="3801134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Are you more interested in practical performance, fitness training, or the science behind sport</a:t>
          </a:r>
        </a:p>
      </dsp:txBody>
      <dsp:txXfrm>
        <a:off x="0" y="3801134"/>
        <a:ext cx="2621975" cy="1573185"/>
      </dsp:txXfrm>
    </dsp:sp>
    <dsp:sp modelId="{5157FFD9-6802-484E-A0CF-7B97075D0313}">
      <dsp:nvSpPr>
        <dsp:cNvPr id="0" name=""/>
        <dsp:cNvSpPr/>
      </dsp:nvSpPr>
      <dsp:spPr>
        <a:xfrm>
          <a:off x="2884172" y="3801134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 you have any career aspirations in sport (e.g., coaching, physiotherapy, teaching, sports science)?</a:t>
          </a:r>
        </a:p>
      </dsp:txBody>
      <dsp:txXfrm>
        <a:off x="2884172" y="3801134"/>
        <a:ext cx="2621975" cy="1573185"/>
      </dsp:txXfrm>
    </dsp:sp>
    <dsp:sp modelId="{194ABE48-22DB-4799-87E4-9C262389237C}">
      <dsp:nvSpPr>
        <dsp:cNvPr id="0" name=""/>
        <dsp:cNvSpPr/>
      </dsp:nvSpPr>
      <dsp:spPr>
        <a:xfrm>
          <a:off x="5768345" y="3801134"/>
          <a:ext cx="2621975" cy="1573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support do you think will help you succeed in this course?</a:t>
          </a:r>
        </a:p>
      </dsp:txBody>
      <dsp:txXfrm>
        <a:off x="5768345" y="3801134"/>
        <a:ext cx="2621975" cy="157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5D82B-6ECA-41BB-93E8-907418A19448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DE8D6-EECD-428D-80A1-0D2701A832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3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7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9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5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4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3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4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0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1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3E33-7FE7-4DEC-9C04-2EF7C71C7363}" type="datetimeFigureOut">
              <a:rPr lang="en-GB" smtClean="0"/>
              <a:t>17/06/2026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232E-2EC7-4CF7-B8D4-E551A0DF2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85CAF-294C-0672-293A-46A16B24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34" r="20599"/>
          <a:stretch>
            <a:fillRect/>
          </a:stretch>
        </p:blipFill>
        <p:spPr>
          <a:xfrm>
            <a:off x="19" y="0"/>
            <a:ext cx="4057627" cy="6858002"/>
          </a:xfrm>
          <a:prstGeom prst="rect">
            <a:avLst/>
          </a:prstGeom>
        </p:spPr>
      </p:pic>
      <p:sp useBgFill="1">
        <p:nvSpPr>
          <p:cNvPr id="1134" name="Rectangle 113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37B9F1-4B7A-B263-25C6-9FB2F75DB172}"/>
              </a:ext>
            </a:extLst>
          </p:cNvPr>
          <p:cNvSpPr txBox="1"/>
          <p:nvPr/>
        </p:nvSpPr>
        <p:spPr>
          <a:xfrm>
            <a:off x="4586487" y="2743200"/>
            <a:ext cx="3935505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This pack covers all key content from Unit 1: Anatomy and Physiology.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Complete the accompanying worksheets.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Bring your completed work with you on your first 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We’re excited to welcome you to BTEC Sport!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C73C9-2800-A715-7B3E-37C54F8C99AC}"/>
              </a:ext>
            </a:extLst>
          </p:cNvPr>
          <p:cNvSpPr txBox="1"/>
          <p:nvPr/>
        </p:nvSpPr>
        <p:spPr>
          <a:xfrm>
            <a:off x="4760536" y="762001"/>
            <a:ext cx="4270342" cy="170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Specification - BTEC National Diploma in Sport">
            <a:extLst>
              <a:ext uri="{FF2B5EF4-FFF2-40B4-BE49-F238E27FC236}">
                <a16:creationId xmlns:a16="http://schemas.microsoft.com/office/drawing/2014/main" id="{7ADAC63D-502C-2866-B0C6-AC80F30D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3122" y="97328"/>
            <a:ext cx="1118806" cy="15187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15CA81-9AC7-8173-E84F-2356A4F28CB7}"/>
              </a:ext>
            </a:extLst>
          </p:cNvPr>
          <p:cNvSpPr/>
          <p:nvPr/>
        </p:nvSpPr>
        <p:spPr>
          <a:xfrm>
            <a:off x="4572000" y="617922"/>
            <a:ext cx="449113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HSFC – BTEC Sport Preparatory Work 2026</a:t>
            </a:r>
            <a:endParaRPr lang="en-GB" sz="3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42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7CCC60B-4D42-4FE4-BCB2-A713F52D0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xtBox 2">
            <a:extLst>
              <a:ext uri="{FF2B5EF4-FFF2-40B4-BE49-F238E27FC236}">
                <a16:creationId xmlns:a16="http://schemas.microsoft.com/office/drawing/2014/main" id="{1928A966-F720-07A3-A34A-8B4539A19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352946"/>
              </p:ext>
            </p:extLst>
          </p:nvPr>
        </p:nvGraphicFramePr>
        <p:xfrm>
          <a:off x="375695" y="1096501"/>
          <a:ext cx="8390321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AB92622-5097-BE6C-B600-5EA0A86EB948}"/>
              </a:ext>
            </a:extLst>
          </p:cNvPr>
          <p:cNvSpPr/>
          <p:nvPr/>
        </p:nvSpPr>
        <p:spPr>
          <a:xfrm>
            <a:off x="1449177" y="0"/>
            <a:ext cx="6542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Sporting Profile</a:t>
            </a:r>
            <a:endParaRPr lang="en-GB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09" y="115910"/>
            <a:ext cx="436719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GrilledCheese BTN" panose="020B0604060402040206" pitchFamily="34" charset="0"/>
              </a:rPr>
              <a:t>BTEC SPORT Unit 1: Anatomy &amp; Physiology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907" y="5697406"/>
            <a:ext cx="43671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EXAM QUESTION: Explain how the muscular and skeletal systems work together to kick a football: (6 marks)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07" y="564363"/>
            <a:ext cx="27882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Functions of the skeletal system:</a:t>
            </a:r>
          </a:p>
          <a:p>
            <a:r>
              <a:rPr lang="en-GB" sz="1400" dirty="0"/>
              <a:t>1) ___________________________</a:t>
            </a:r>
          </a:p>
          <a:p>
            <a:r>
              <a:rPr lang="en-GB" sz="1400" dirty="0"/>
              <a:t>2) ___________________________</a:t>
            </a:r>
          </a:p>
          <a:p>
            <a:r>
              <a:rPr lang="en-GB" sz="1400" dirty="0"/>
              <a:t>3) ___________________________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9146"/>
            <a:ext cx="4483100" cy="26793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906" y="4453186"/>
            <a:ext cx="129488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/>
              <a:t>Highlight:</a:t>
            </a:r>
          </a:p>
          <a:p>
            <a:r>
              <a:rPr lang="en-GB" sz="1400" dirty="0"/>
              <a:t>Long bones</a:t>
            </a:r>
          </a:p>
          <a:p>
            <a:r>
              <a:rPr lang="en-GB" sz="1400" dirty="0"/>
              <a:t>Short bones</a:t>
            </a:r>
          </a:p>
          <a:p>
            <a:r>
              <a:rPr lang="en-GB" sz="1400" dirty="0"/>
              <a:t>Irregular bones</a:t>
            </a:r>
          </a:p>
          <a:p>
            <a:r>
              <a:rPr lang="en-GB" sz="1400" dirty="0"/>
              <a:t>Flat bones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0048" y="4453186"/>
            <a:ext cx="297305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Types of joints:</a:t>
            </a:r>
          </a:p>
          <a:p>
            <a:pPr marL="342900" indent="-342900">
              <a:buAutoNum type="arabicParenR"/>
            </a:pPr>
            <a:r>
              <a:rPr lang="en-GB" sz="1400" dirty="0"/>
              <a:t>___________________________</a:t>
            </a:r>
          </a:p>
          <a:p>
            <a:pPr marL="342900" indent="-342900">
              <a:buAutoNum type="arabicParenR"/>
            </a:pPr>
            <a:r>
              <a:rPr lang="en-GB" sz="1400" dirty="0"/>
              <a:t>___________________________</a:t>
            </a:r>
          </a:p>
          <a:p>
            <a:pPr marL="342900" indent="-342900">
              <a:buAutoNum type="arabicParenR"/>
            </a:pPr>
            <a:r>
              <a:rPr lang="en-GB" sz="1400" dirty="0"/>
              <a:t>___________________________</a:t>
            </a:r>
          </a:p>
          <a:p>
            <a:pPr marL="342900" indent="-342900">
              <a:buAutoNum type="arabicParenR"/>
            </a:pPr>
            <a:r>
              <a:rPr lang="en-GB" sz="1400" dirty="0"/>
              <a:t>___________________________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6575" y="564363"/>
            <a:ext cx="148652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Ligaments:</a:t>
            </a:r>
          </a:p>
          <a:p>
            <a:endParaRPr lang="en-GB" sz="1400" dirty="0"/>
          </a:p>
          <a:p>
            <a:r>
              <a:rPr lang="en-GB" sz="1400" dirty="0"/>
              <a:t>Tendons:</a:t>
            </a:r>
          </a:p>
          <a:p>
            <a:endParaRPr lang="en-GB" sz="14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19354" y="4600126"/>
            <a:ext cx="4521201" cy="2194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Flexion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  <a:endParaRPr lang="en-GB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Extension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Abduction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  <a:endParaRPr lang="en-GB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Adduction -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  <a:endParaRPr lang="en-GB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Rotation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Circumduction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  <a:endParaRPr lang="en-GB" sz="1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Plantar-flexion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</a:p>
          <a:p>
            <a:r>
              <a:rPr lang="en-GB" sz="105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Dorsi-flexion – </a:t>
            </a:r>
            <a:r>
              <a:rPr lang="en-GB" sz="1000" dirty="0">
                <a:latin typeface="Comic Sans MS" panose="030F0702030302020204" pitchFamily="66" charset="0"/>
              </a:rPr>
              <a:t>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10" y="39690"/>
            <a:ext cx="4448691" cy="29125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5610" y="2998809"/>
            <a:ext cx="206339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Antagonistic pairs: _____</a:t>
            </a:r>
          </a:p>
          <a:p>
            <a:r>
              <a:rPr lang="en-GB" sz="1400" dirty="0"/>
              <a:t>_____________________</a:t>
            </a:r>
          </a:p>
          <a:p>
            <a:r>
              <a:rPr lang="en-GB" sz="1400" dirty="0"/>
              <a:t>Agonist: _____________</a:t>
            </a:r>
          </a:p>
          <a:p>
            <a:r>
              <a:rPr lang="en-GB" sz="1400" dirty="0"/>
              <a:t>Antagonist: ___________</a:t>
            </a:r>
            <a:br>
              <a:rPr lang="en-GB" sz="1400" dirty="0"/>
            </a:br>
            <a:r>
              <a:rPr lang="en-GB" sz="1400" dirty="0"/>
              <a:t>Example: _____________ _____________________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91517" y="2998808"/>
            <a:ext cx="212591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Muscle fibres __________ _____________________</a:t>
            </a:r>
          </a:p>
          <a:p>
            <a:r>
              <a:rPr lang="en-GB" sz="1400" dirty="0"/>
              <a:t>Type 1: _______________</a:t>
            </a:r>
          </a:p>
          <a:p>
            <a:r>
              <a:rPr lang="en-GB" sz="1400" dirty="0"/>
              <a:t>Type 2a:______________</a:t>
            </a:r>
          </a:p>
          <a:p>
            <a:r>
              <a:rPr lang="en-GB" sz="1400" dirty="0"/>
              <a:t>Type 2x: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726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" y="3985090"/>
            <a:ext cx="5237972" cy="2815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07" y="94100"/>
            <a:ext cx="26534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Functions of the cardiovascular system:</a:t>
            </a:r>
          </a:p>
          <a:p>
            <a:r>
              <a:rPr lang="en-GB" sz="1200" dirty="0"/>
              <a:t>1) ______________________________</a:t>
            </a:r>
          </a:p>
          <a:p>
            <a:r>
              <a:rPr lang="en-GB" sz="1200" dirty="0"/>
              <a:t>2) ______________________________</a:t>
            </a:r>
          </a:p>
          <a:p>
            <a:r>
              <a:rPr lang="en-GB" sz="1200" dirty="0"/>
              <a:t>3) 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04" y="1048207"/>
            <a:ext cx="30844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Vasodilation: _____________________</a:t>
            </a:r>
          </a:p>
          <a:p>
            <a:r>
              <a:rPr lang="en-GB" sz="1400" dirty="0"/>
              <a:t>Vasoconstriction: 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04" y="0"/>
            <a:ext cx="4029196" cy="238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904" y="2739390"/>
            <a:ext cx="444303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Your heart beats in two phases:</a:t>
            </a:r>
          </a:p>
          <a:p>
            <a:r>
              <a:rPr lang="en-GB" sz="1400" dirty="0"/>
              <a:t>Phase 1 – Systole: _________________________________</a:t>
            </a:r>
          </a:p>
          <a:p>
            <a:r>
              <a:rPr lang="en-GB" sz="1400" dirty="0"/>
              <a:t>_______________________________________________</a:t>
            </a:r>
          </a:p>
          <a:p>
            <a:r>
              <a:rPr lang="en-GB" sz="1400" dirty="0"/>
              <a:t>Phase 2 – Diastole: ________________________________</a:t>
            </a:r>
          </a:p>
          <a:p>
            <a:r>
              <a:rPr lang="en-GB" sz="1400" dirty="0"/>
              <a:t>_______________________________________________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4882" y="1370203"/>
            <a:ext cx="178543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Blood pressure: ____</a:t>
            </a:r>
          </a:p>
          <a:p>
            <a:r>
              <a:rPr lang="en-GB" sz="1400" dirty="0"/>
              <a:t>____________________________________‘Healthy’ BP:_______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1394" y="6213357"/>
            <a:ext cx="38160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EXAM QUESTION: Explain how deoxygenated blood gets oxygenated again. (6 marks)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6659" y="106480"/>
            <a:ext cx="22781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Blood vessels:</a:t>
            </a:r>
          </a:p>
          <a:p>
            <a:r>
              <a:rPr lang="en-GB" sz="1200" dirty="0"/>
              <a:t>Arteries: ____________________</a:t>
            </a:r>
          </a:p>
          <a:p>
            <a:r>
              <a:rPr lang="en-GB" sz="1200" dirty="0"/>
              <a:t>Veins: ______________________</a:t>
            </a:r>
            <a:br>
              <a:rPr lang="en-GB" sz="1200" dirty="0"/>
            </a:br>
            <a:r>
              <a:rPr lang="en-GB" sz="1200" dirty="0"/>
              <a:t>Capillaries:__________________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904" y="1647577"/>
            <a:ext cx="30844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Components of blood:</a:t>
            </a:r>
            <a:br>
              <a:rPr lang="en-GB" sz="1200" dirty="0"/>
            </a:br>
            <a:r>
              <a:rPr lang="en-GB" sz="1200" dirty="0"/>
              <a:t>Red blood cells: ___________________</a:t>
            </a:r>
          </a:p>
          <a:p>
            <a:r>
              <a:rPr lang="en-GB" sz="1200" dirty="0"/>
              <a:t>White blood cells: __________________</a:t>
            </a:r>
          </a:p>
          <a:p>
            <a:r>
              <a:rPr lang="en-GB" sz="1200" dirty="0"/>
              <a:t>Platelets: _________________________</a:t>
            </a:r>
          </a:p>
          <a:p>
            <a:r>
              <a:rPr lang="en-GB" sz="1200" dirty="0"/>
              <a:t>Plasma: 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1394" y="5625925"/>
            <a:ext cx="38160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Vital capacity: ___________________________________</a:t>
            </a:r>
          </a:p>
          <a:p>
            <a:r>
              <a:rPr lang="en-GB" sz="1200" dirty="0"/>
              <a:t>Tidal volume: ____________________________________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1394" y="4761494"/>
            <a:ext cx="38160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Gaseous exchange: ________________________ ________________________________________ ________________________________________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1394" y="4157484"/>
            <a:ext cx="38128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Oxygen debt: _____________________________ 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0487" y="3256469"/>
            <a:ext cx="43637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Aerobic respiration: ______________________________________</a:t>
            </a:r>
          </a:p>
          <a:p>
            <a:r>
              <a:rPr lang="en-GB" sz="1200" dirty="0"/>
              <a:t>Sporting example: _______________________________________</a:t>
            </a:r>
          </a:p>
          <a:p>
            <a:r>
              <a:rPr lang="en-GB" sz="1200" dirty="0"/>
              <a:t>Anaerobic respiration: ____________________________________</a:t>
            </a:r>
          </a:p>
          <a:p>
            <a:r>
              <a:rPr lang="en-GB" sz="1200" dirty="0"/>
              <a:t>Sporting example: _______________________________________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0487" y="2374891"/>
            <a:ext cx="43637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Short term effects of exercise:</a:t>
            </a:r>
            <a:br>
              <a:rPr lang="en-GB" sz="1200" dirty="0"/>
            </a:br>
            <a:r>
              <a:rPr lang="en-GB" sz="1200" dirty="0"/>
              <a:t>Muscles? ______________________________________________</a:t>
            </a:r>
          </a:p>
          <a:p>
            <a:r>
              <a:rPr lang="en-GB" sz="1200" dirty="0"/>
              <a:t>Breathing? _____________________________________________</a:t>
            </a:r>
          </a:p>
          <a:p>
            <a:r>
              <a:rPr lang="en-GB" sz="1200" dirty="0"/>
              <a:t>Heart? 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0869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 descr="Lungs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08" y="1199222"/>
            <a:ext cx="4230899" cy="46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78462" y="3280038"/>
            <a:ext cx="1584614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R____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8380" y="5216523"/>
            <a:ext cx="1879511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D_________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57" y="3681549"/>
            <a:ext cx="1770298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B____________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057" y="4589076"/>
            <a:ext cx="1810618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A_______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98475" y="4159048"/>
            <a:ext cx="1564601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L___ _____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25360" y="2334988"/>
            <a:ext cx="1824373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I_______ M_____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071" y="2829936"/>
            <a:ext cx="178387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B_________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7231" y="1277709"/>
            <a:ext cx="136121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L______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2124" y="1915866"/>
            <a:ext cx="136121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T_______</a:t>
            </a:r>
          </a:p>
        </p:txBody>
      </p:sp>
      <p:cxnSp>
        <p:nvCxnSpPr>
          <p:cNvPr id="22" name="Straight Arrow Connector 21"/>
          <p:cNvCxnSpPr>
            <a:stCxn id="9" idx="1"/>
          </p:cNvCxnSpPr>
          <p:nvPr/>
        </p:nvCxnSpPr>
        <p:spPr>
          <a:xfrm flipH="1" flipV="1">
            <a:off x="4270664" y="5104099"/>
            <a:ext cx="2277717" cy="3098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</p:cNvCxnSpPr>
          <p:nvPr/>
        </p:nvCxnSpPr>
        <p:spPr>
          <a:xfrm flipV="1">
            <a:off x="1956674" y="4783532"/>
            <a:ext cx="1139817" cy="2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</p:cNvCxnSpPr>
          <p:nvPr/>
        </p:nvCxnSpPr>
        <p:spPr>
          <a:xfrm flipV="1">
            <a:off x="1916355" y="3785613"/>
            <a:ext cx="1532762" cy="93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3"/>
          </p:cNvCxnSpPr>
          <p:nvPr/>
        </p:nvCxnSpPr>
        <p:spPr>
          <a:xfrm>
            <a:off x="2210940" y="3027364"/>
            <a:ext cx="1747997" cy="3014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3"/>
          </p:cNvCxnSpPr>
          <p:nvPr/>
        </p:nvCxnSpPr>
        <p:spPr>
          <a:xfrm>
            <a:off x="2293333" y="2113294"/>
            <a:ext cx="2052827" cy="50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1"/>
          </p:cNvCxnSpPr>
          <p:nvPr/>
        </p:nvCxnSpPr>
        <p:spPr>
          <a:xfrm flipH="1">
            <a:off x="4420858" y="1475136"/>
            <a:ext cx="1886373" cy="1474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1"/>
          </p:cNvCxnSpPr>
          <p:nvPr/>
        </p:nvCxnSpPr>
        <p:spPr>
          <a:xfrm flipH="1">
            <a:off x="5491699" y="2532416"/>
            <a:ext cx="1433661" cy="4949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1"/>
          </p:cNvCxnSpPr>
          <p:nvPr/>
        </p:nvCxnSpPr>
        <p:spPr>
          <a:xfrm flipH="1">
            <a:off x="6105999" y="3477466"/>
            <a:ext cx="972463" cy="3948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1"/>
          </p:cNvCxnSpPr>
          <p:nvPr/>
        </p:nvCxnSpPr>
        <p:spPr>
          <a:xfrm flipH="1">
            <a:off x="5491699" y="4356475"/>
            <a:ext cx="1606777" cy="66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8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44" y="869134"/>
            <a:ext cx="4189074" cy="5131616"/>
          </a:xfrm>
        </p:spPr>
      </p:pic>
      <p:sp>
        <p:nvSpPr>
          <p:cNvPr id="2" name="Rectangle 1"/>
          <p:cNvSpPr/>
          <p:nvPr/>
        </p:nvSpPr>
        <p:spPr>
          <a:xfrm>
            <a:off x="6733309" y="5491596"/>
            <a:ext cx="1226128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S______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1488" y="4680493"/>
            <a:ext cx="1750394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L____ V_______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0067" y="2779483"/>
            <a:ext cx="1584614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L___ A______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118" y="5221424"/>
            <a:ext cx="1879511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R_____ V________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56" y="3135471"/>
            <a:ext cx="1770298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R____ A______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118" y="3846499"/>
            <a:ext cx="1839191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P_________ V___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057" y="4589076"/>
            <a:ext cx="1810618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T________ V____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3573" y="3944840"/>
            <a:ext cx="1854009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B_______ V____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6372" y="3350694"/>
            <a:ext cx="1564601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A______ V____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11809" y="1915867"/>
            <a:ext cx="1824373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P________ A_____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119" y="2375100"/>
            <a:ext cx="178387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P________ V___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65767" y="1186502"/>
            <a:ext cx="136121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A____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7190" y="1873629"/>
            <a:ext cx="1361210" cy="3948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V___ C___</a:t>
            </a:r>
          </a:p>
        </p:txBody>
      </p: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201629" y="4589077"/>
            <a:ext cx="1809263" cy="829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</p:cNvCxnSpPr>
          <p:nvPr/>
        </p:nvCxnSpPr>
        <p:spPr>
          <a:xfrm flipV="1">
            <a:off x="1956675" y="4142267"/>
            <a:ext cx="1742489" cy="644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 flipV="1">
            <a:off x="2161309" y="3509919"/>
            <a:ext cx="2352773" cy="534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</p:cNvCxnSpPr>
          <p:nvPr/>
        </p:nvCxnSpPr>
        <p:spPr>
          <a:xfrm>
            <a:off x="1916353" y="3332898"/>
            <a:ext cx="1710074" cy="78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3"/>
          </p:cNvCxnSpPr>
          <p:nvPr/>
        </p:nvCxnSpPr>
        <p:spPr>
          <a:xfrm flipV="1">
            <a:off x="2105988" y="2391991"/>
            <a:ext cx="941145" cy="180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3"/>
          </p:cNvCxnSpPr>
          <p:nvPr/>
        </p:nvCxnSpPr>
        <p:spPr>
          <a:xfrm>
            <a:off x="1478400" y="2071057"/>
            <a:ext cx="2064901" cy="32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1"/>
          </p:cNvCxnSpPr>
          <p:nvPr/>
        </p:nvCxnSpPr>
        <p:spPr>
          <a:xfrm flipH="1">
            <a:off x="4759037" y="1383930"/>
            <a:ext cx="1906731" cy="67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6" idx="1"/>
          </p:cNvCxnSpPr>
          <p:nvPr/>
        </p:nvCxnSpPr>
        <p:spPr>
          <a:xfrm flipH="1">
            <a:off x="5400676" y="2113294"/>
            <a:ext cx="1711133" cy="93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1"/>
          </p:cNvCxnSpPr>
          <p:nvPr/>
        </p:nvCxnSpPr>
        <p:spPr>
          <a:xfrm flipH="1">
            <a:off x="5400676" y="2976911"/>
            <a:ext cx="1379391" cy="355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1"/>
          </p:cNvCxnSpPr>
          <p:nvPr/>
        </p:nvCxnSpPr>
        <p:spPr>
          <a:xfrm flipH="1">
            <a:off x="5028431" y="3548121"/>
            <a:ext cx="2317941" cy="495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1"/>
          </p:cNvCxnSpPr>
          <p:nvPr/>
        </p:nvCxnSpPr>
        <p:spPr>
          <a:xfrm flipH="1" flipV="1">
            <a:off x="5600701" y="4102522"/>
            <a:ext cx="1252872" cy="39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" idx="1"/>
          </p:cNvCxnSpPr>
          <p:nvPr/>
        </p:nvCxnSpPr>
        <p:spPr>
          <a:xfrm flipH="1" flipV="1">
            <a:off x="5600701" y="4483067"/>
            <a:ext cx="1470788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" idx="1"/>
          </p:cNvCxnSpPr>
          <p:nvPr/>
        </p:nvCxnSpPr>
        <p:spPr>
          <a:xfrm flipH="1" flipV="1">
            <a:off x="5060373" y="5003964"/>
            <a:ext cx="1672936" cy="685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D13793-8133-0D99-89FD-FF6B3CC0D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76337"/>
              </p:ext>
            </p:extLst>
          </p:nvPr>
        </p:nvGraphicFramePr>
        <p:xfrm>
          <a:off x="239232" y="979714"/>
          <a:ext cx="8676168" cy="571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8084">
                  <a:extLst>
                    <a:ext uri="{9D8B030D-6E8A-4147-A177-3AD203B41FA5}">
                      <a16:colId xmlns:a16="http://schemas.microsoft.com/office/drawing/2014/main" val="3384088748"/>
                    </a:ext>
                  </a:extLst>
                </a:gridCol>
                <a:gridCol w="4338084">
                  <a:extLst>
                    <a:ext uri="{9D8B030D-6E8A-4147-A177-3AD203B41FA5}">
                      <a16:colId xmlns:a16="http://schemas.microsoft.com/office/drawing/2014/main" val="2380351961"/>
                    </a:ext>
                  </a:extLst>
                </a:gridCol>
              </a:tblGrid>
              <a:tr h="476124">
                <a:tc>
                  <a:txBody>
                    <a:bodyPr/>
                    <a:lstStyle/>
                    <a:p>
                      <a:r>
                        <a:rPr lang="en-GB" sz="1400" dirty="0"/>
                        <a:t>Responses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Adaptations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87028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r>
                        <a:rPr lang="en-GB" sz="1400" b="1" dirty="0"/>
                        <a:t>Muscular system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1297"/>
                  </a:ext>
                </a:extLst>
              </a:tr>
              <a:tr h="476124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18554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r>
                        <a:rPr lang="en-GB" sz="1400" b="1" dirty="0"/>
                        <a:t>Skeletal system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76"/>
                  </a:ext>
                </a:extLst>
              </a:tr>
              <a:tr h="476124">
                <a:tc>
                  <a:txBody>
                    <a:bodyPr/>
                    <a:lstStyle/>
                    <a:p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412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r>
                        <a:rPr lang="en-GB" sz="1400" b="1" dirty="0"/>
                        <a:t>Cardiovascular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48941"/>
                  </a:ext>
                </a:extLst>
              </a:tr>
              <a:tr h="476124">
                <a:tc>
                  <a:txBody>
                    <a:bodyPr/>
                    <a:lstStyle/>
                    <a:p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247723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r>
                        <a:rPr lang="en-GB" sz="1400" b="1" dirty="0"/>
                        <a:t>Respiratory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64796"/>
                  </a:ext>
                </a:extLst>
              </a:tr>
              <a:tr h="476124">
                <a:tc>
                  <a:txBody>
                    <a:bodyPr/>
                    <a:lstStyle/>
                    <a:p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77115"/>
                  </a:ext>
                </a:extLst>
              </a:tr>
              <a:tr h="476124">
                <a:tc>
                  <a:txBody>
                    <a:bodyPr/>
                    <a:lstStyle/>
                    <a:p>
                      <a:endParaRPr lang="en-GB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13330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r>
                        <a:rPr lang="en-GB" sz="1400" b="1" dirty="0"/>
                        <a:t>Energy Systems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3692"/>
                  </a:ext>
                </a:extLst>
              </a:tr>
              <a:tr h="476124">
                <a:tc grid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6831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D1C3952-0DBD-81DD-B880-A932F5FBADB1}"/>
              </a:ext>
            </a:extLst>
          </p:cNvPr>
          <p:cNvSpPr/>
          <p:nvPr/>
        </p:nvSpPr>
        <p:spPr>
          <a:xfrm>
            <a:off x="-51914" y="88598"/>
            <a:ext cx="9195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Responses and Adaptations to exercise 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06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TEC Level 3 Anatomy &amp; Physiology: Body System Responses to Exercise -  Studocu">
            <a:extLst>
              <a:ext uri="{FF2B5EF4-FFF2-40B4-BE49-F238E27FC236}">
                <a16:creationId xmlns:a16="http://schemas.microsoft.com/office/drawing/2014/main" id="{82173CFC-A4DF-0AB8-5BF1-11E1D62C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51" y="115470"/>
            <a:ext cx="4688958" cy="662706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3E96E1-B0C2-A6BF-96EE-CFD879004A13}"/>
              </a:ext>
            </a:extLst>
          </p:cNvPr>
          <p:cNvSpPr/>
          <p:nvPr/>
        </p:nvSpPr>
        <p:spPr>
          <a:xfrm>
            <a:off x="611371" y="590107"/>
            <a:ext cx="2977117" cy="56777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 Assessment of your learning: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Responses and Adaptations to exercise are some of the most important areas of learning in Unit 1 Anatomy and Physiology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6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535</Words>
  <Application>Microsoft Office PowerPoint</Application>
  <PresentationFormat>On-screen Show (4:3)</PresentationFormat>
  <Paragraphs>116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GrilledCheese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Bennett</dc:creator>
  <cp:lastModifiedBy>Rhuna L Taylor</cp:lastModifiedBy>
  <cp:revision>27</cp:revision>
  <dcterms:created xsi:type="dcterms:W3CDTF">2017-04-05T13:45:41Z</dcterms:created>
  <dcterms:modified xsi:type="dcterms:W3CDTF">2026-06-17T12:35:36Z</dcterms:modified>
</cp:coreProperties>
</file>